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1" autoAdjust="0"/>
    <p:restoredTop sz="94660"/>
  </p:normalViewPr>
  <p:slideViewPr>
    <p:cSldViewPr snapToGrid="0">
      <p:cViewPr varScale="1">
        <p:scale>
          <a:sx n="116" d="100"/>
          <a:sy n="116" d="100"/>
        </p:scale>
        <p:origin x="2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8E09B37-ED38-43F5-9479-0DD39EF52C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1C04DDD3-1DBF-4F93-9B6A-E8B8A62EFC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EF233EF1-1C18-4981-AC1C-A0F69527EACC}"/>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03D17655-F2EB-4A34-B6C9-B1F5329343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DD566341-ECB9-447A-8281-14725E085CFB}"/>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263087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E9B19B-810B-47D1-BD26-6FB2CF8494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DAC2261C-80DB-427E-A963-5BF632C9A11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0C6C93F6-C2DA-497A-9660-952D7BA3FDC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72159ED0-A027-42B5-A2E3-3C9BDF0E615E}"/>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 xmlns:a16="http://schemas.microsoft.com/office/drawing/2014/main" id="{F04F50E2-EB15-45D6-B996-23A2B76791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8DEE1612-839D-45C7-9ECD-A023ED301359}"/>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695387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86798F-C41F-4062-AFD4-7B161FDF18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8CDE7793-6EAF-47B4-8C69-7E42C47F6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1C59751-32E4-4DDF-B388-B92ED93710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BBEB5FBF-49D1-4F92-9B77-38F5D7972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72BB2866-C70D-4E96-82B8-393C6D7041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BE71F882-8BA9-4A1B-BE63-63E9F4C28C7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8" name="Footer Placeholder 7">
            <a:extLst>
              <a:ext uri="{FF2B5EF4-FFF2-40B4-BE49-F238E27FC236}">
                <a16:creationId xmlns="" xmlns:a16="http://schemas.microsoft.com/office/drawing/2014/main" id="{0EA1161E-0E09-4875-8D1C-823A810940A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15E7F5AB-2386-402B-A2AE-2AB4E8122545}"/>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705631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F148BD-E3DA-43FC-AF68-91F96F9E2E0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FA4A601C-9FD4-4EA0-BB9F-C928B274DA31}"/>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F0A7F273-BF19-421B-B427-9EB02EDEA43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082BC6FA-FA0F-4DA7-9816-DDCB09F416D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860829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958A968-61A6-4F27-B155-F6EDE22F78B9}"/>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3" name="Footer Placeholder 2">
            <a:extLst>
              <a:ext uri="{FF2B5EF4-FFF2-40B4-BE49-F238E27FC236}">
                <a16:creationId xmlns="" xmlns:a16="http://schemas.microsoft.com/office/drawing/2014/main" id="{AC7B0241-777B-4914-A1B6-D936F96F22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D709C897-D636-4550-BD63-82591F6AC181}"/>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333529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778BE5-F3B6-49C8-A5DA-99DF80FB68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4DA4CDDA-8C27-43C8-8A80-FF8C44A0FA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6666496A-B8A3-498A-AC9E-C4DE7017B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CDDBB58-3C2E-47E7-BF10-0EAB49E8156F}"/>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 xmlns:a16="http://schemas.microsoft.com/office/drawing/2014/main" id="{CC287DEB-1CD6-4653-9D83-5556082605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57B160DB-B2DA-4264-B817-853528ACD96F}"/>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957795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F549A3-4DB6-4ED9-A3BE-4EADD5B629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6AC544D8-EAD8-465D-BBE4-F4D8F2AA77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 xmlns:a16="http://schemas.microsoft.com/office/drawing/2014/main" id="{8F51D356-2EC5-48D6-BBEB-C97CBD331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785C401-92FC-448D-91BC-E1C4B437BEA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 xmlns:a16="http://schemas.microsoft.com/office/drawing/2014/main" id="{5E19C65B-24FC-449D-B96C-CA268773A7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C7785E06-5418-43A9-90B6-4EED5456FA22}"/>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3035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265BE8-4287-451C-A50D-5F91A0B5CCD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97F57EA1-5C74-4637-A1D6-FF9C81B356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FC845E56-4A12-4796-9F78-2335315CD4BE}"/>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2CF6A9FD-6959-4E03-84B5-D854C479F6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73D50564-D5BB-4DD6-9D8C-05375024CA1E}"/>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112557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8DEC368-F248-47DA-8253-64DBBAA619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F8AF3F4B-C6BE-48B7-82D9-3D5C533DC6E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349ABB8-B6AD-47DA-BFA9-12462BF0DB60}"/>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937B9912-8464-4771-A2A1-756BF857C5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16C55437-AF38-471D-8F38-E820460C0E2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426300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A6E79FAA-2E35-4D03-BD63-3236E11677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E9FC25E4-145E-4119-B782-1F327F876A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BD188496-8BAE-4D6D-B349-4856DC50DD36}"/>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9E2F34E1-80D3-44BB-9C06-23650C57F6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820177C3-B664-4353-8C4E-13FBC1D2BE2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433321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5B02C1C-A54C-45CE-A1C2-EBBD892B99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336C395D-9467-4BC0-8214-2FACD840848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3E01D5F5-638A-401E-91C9-67206977F424}"/>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E5868CCD-1F64-453F-8EBC-307A318BA8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B039FBC7-C15F-4D8F-BC7E-16319511AE8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69954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AFC0C6C-6740-4755-A35A-C3F8A1A252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8749C099-EC4E-4190-8E10-123D15388D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F4235834-DB39-40E3-8E2C-C93559D4A133}"/>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4DF44385-5D0B-489E-9031-B5C5394624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DEE7DD0D-0B62-4BD7-A6C5-2634BB4E1284}"/>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826154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E910C44-7FC2-4E82-AF87-2444A11507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0400EA01-36C9-4C29-8E55-79C3C8A108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C1C085C7-9630-4D42-8918-7F7AAFB7CE7A}"/>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6F4D49C0-2F4C-406F-8A7E-2FEAC9F5FB7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FA090C6B-04C5-438F-AC0C-A84BDD19E17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68404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ED3E1EC-EB0D-4B6E-8B8B-58AF504B16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8EF44462-ECA5-46AC-8EFC-DAF17D1275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8BF65FDE-E5C6-4BF4-BADB-18B1ED851EFA}"/>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0796AC95-E367-499C-8B5C-6F03A020F6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9D110775-09C5-435A-A67C-C91920CE3BC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529226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8216DA48-4199-4280-B438-00FE3DAB2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6176" cy="6858000"/>
          </a:xfrm>
          <a:prstGeom prst="rect">
            <a:avLst/>
          </a:prstGeom>
        </p:spPr>
      </p:pic>
      <p:sp>
        <p:nvSpPr>
          <p:cNvPr id="2" name="Title 1">
            <a:extLst>
              <a:ext uri="{FF2B5EF4-FFF2-40B4-BE49-F238E27FC236}">
                <a16:creationId xmlns="" xmlns:a16="http://schemas.microsoft.com/office/drawing/2014/main" id="{78E24C11-3718-4052-AD63-1E8FC5E109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CD898EB4-4709-46DA-8AF6-AE0D83D34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902BB4-1F48-4BEF-9998-BB719962383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1B08B8A5-B727-4931-8D6D-41B4571699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8BEFF1E7-B18E-472A-9D3B-765D0285085D}"/>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07196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14C8C4-7B42-448E-9D64-CEDD8B1E65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3EC4A08B-DADC-4611-971E-283C0A66585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085984DB-D515-4D1E-9EFB-7FCE47D99781}"/>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D6427CA3-225E-4CC2-B267-F9FA8CED37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0004D948-B09C-4A33-87EE-CEE4AB862926}"/>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329445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AD81BB-F502-46D1-A816-597CD14916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13A6D262-D402-468A-B574-398BABEF0F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A915755F-D1E7-43E1-935B-C6642E322DA2}"/>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60AD014E-D265-40EC-BA67-2B6C730121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4597A7B5-756F-44F1-AF77-6876CAD9D9F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903006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27817A7-32D5-45C8-8F93-3AFB2B0B1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022C68C-E132-4137-82D8-DD985A168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4307A82-C35F-44A1-BFF6-501887ECCA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14F2EDBF-0ADC-4871-937C-2C79C2C9DB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987D4F91-AD70-4199-94CF-7F39354B59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EDF20-2281-431F-B56B-5A16BC4C9C05}" type="slidenum">
              <a:rPr lang="en-GB" smtClean="0"/>
              <a:t>‹#›</a:t>
            </a:fld>
            <a:endParaRPr lang="en-GB"/>
          </a:p>
        </p:txBody>
      </p:sp>
    </p:spTree>
    <p:extLst>
      <p:ext uri="{BB962C8B-B14F-4D97-AF65-F5344CB8AC3E}">
        <p14:creationId xmlns:p14="http://schemas.microsoft.com/office/powerpoint/2010/main" val="385626051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7" r:id="rId3"/>
    <p:sldLayoutId id="2147483676" r:id="rId4"/>
    <p:sldLayoutId id="2147483675" r:id="rId5"/>
    <p:sldLayoutId id="2147483674"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beeswift.co.uk/"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em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26F8E7F-80B1-4D28-8309-BA51EC576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extBox 1"/>
          <p:cNvSpPr txBox="1"/>
          <p:nvPr/>
        </p:nvSpPr>
        <p:spPr>
          <a:xfrm>
            <a:off x="1762897" y="3255948"/>
            <a:ext cx="8868147" cy="1015663"/>
          </a:xfrm>
          <a:prstGeom prst="rect">
            <a:avLst/>
          </a:prstGeom>
          <a:noFill/>
        </p:spPr>
        <p:txBody>
          <a:bodyPr wrap="square" rtlCol="0">
            <a:spAutoFit/>
          </a:bodyPr>
          <a:lstStyle/>
          <a:p>
            <a:r>
              <a:rPr lang="en-GB" sz="6000" b="1" dirty="0" smtClean="0"/>
              <a:t>Fire Retardant &amp; Anti Static</a:t>
            </a:r>
            <a:endParaRPr lang="en-GB" sz="6000" b="1" dirty="0"/>
          </a:p>
        </p:txBody>
      </p:sp>
      <p:sp>
        <p:nvSpPr>
          <p:cNvPr id="3" name="TextBox 2"/>
          <p:cNvSpPr txBox="1"/>
          <p:nvPr/>
        </p:nvSpPr>
        <p:spPr>
          <a:xfrm>
            <a:off x="3235467" y="4010001"/>
            <a:ext cx="5923006" cy="523220"/>
          </a:xfrm>
          <a:prstGeom prst="rect">
            <a:avLst/>
          </a:prstGeom>
          <a:noFill/>
        </p:spPr>
        <p:txBody>
          <a:bodyPr wrap="square" rtlCol="0">
            <a:spAutoFit/>
          </a:bodyPr>
          <a:lstStyle/>
          <a:p>
            <a:r>
              <a:rPr lang="en-GB" sz="2800" b="1" dirty="0" smtClean="0"/>
              <a:t>(EN ISO 11611, EN ISO 11612, EN 1149)</a:t>
            </a:r>
            <a:endParaRPr lang="en-GB" sz="2800" b="1" dirty="0"/>
          </a:p>
        </p:txBody>
      </p:sp>
    </p:spTree>
    <p:extLst>
      <p:ext uri="{BB962C8B-B14F-4D97-AF65-F5344CB8AC3E}">
        <p14:creationId xmlns:p14="http://schemas.microsoft.com/office/powerpoint/2010/main" val="972648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81399" y="5760435"/>
            <a:ext cx="7155450" cy="6527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smtClean="0"/>
              <a:t>This presentation’s intellectual property and design where applicable belongs to:</a:t>
            </a:r>
            <a:br>
              <a:rPr lang="en-GB" sz="1600" smtClean="0"/>
            </a:br>
            <a:r>
              <a:rPr lang="en-GB" sz="1600" b="1" smtClean="0">
                <a:solidFill>
                  <a:schemeClr val="accent1"/>
                </a:solidFill>
              </a:rPr>
              <a:t>BEESWIFT Ltd, Delta Point, Greets Green Road, West Bromwich, B70 9PL. UK.</a:t>
            </a:r>
            <a:endParaRPr lang="en-GB" sz="1600" b="1" dirty="0">
              <a:solidFill>
                <a:schemeClr val="accent1"/>
              </a:solidFill>
            </a:endParaRPr>
          </a:p>
        </p:txBody>
      </p:sp>
      <p:sp>
        <p:nvSpPr>
          <p:cNvPr id="4" name="Title 1"/>
          <p:cNvSpPr txBox="1">
            <a:spLocks/>
          </p:cNvSpPr>
          <p:nvPr/>
        </p:nvSpPr>
        <p:spPr>
          <a:xfrm>
            <a:off x="4571413" y="2592987"/>
            <a:ext cx="5175422" cy="1460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smtClean="0"/>
              <a:t>For further information please visit </a:t>
            </a:r>
            <a:r>
              <a:rPr lang="en-GB" sz="2800" b="1" dirty="0" smtClean="0">
                <a:hlinkClick r:id="rId2"/>
              </a:rPr>
              <a:t>www.Beeswift.co.uk</a:t>
            </a:r>
            <a:endParaRPr lang="en-GB" sz="2800" b="1" dirty="0" smtClean="0"/>
          </a:p>
          <a:p>
            <a:pPr algn="ctr"/>
            <a:r>
              <a:rPr lang="en-GB" sz="2800" b="1" dirty="0" smtClean="0"/>
              <a:t>Or contact a sales representative at sales@Beeswift.com</a:t>
            </a:r>
            <a:endParaRPr lang="en-GB" sz="28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53" y="5981623"/>
            <a:ext cx="2344308" cy="876377"/>
          </a:xfrm>
          <a:prstGeom prst="rect">
            <a:avLst/>
          </a:prstGeom>
        </p:spPr>
      </p:pic>
    </p:spTree>
    <p:extLst>
      <p:ext uri="{BB962C8B-B14F-4D97-AF65-F5344CB8AC3E}">
        <p14:creationId xmlns:p14="http://schemas.microsoft.com/office/powerpoint/2010/main" val="3257206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356219"/>
            <a:ext cx="8093792" cy="954107"/>
          </a:xfrm>
          <a:prstGeom prst="rect">
            <a:avLst/>
          </a:prstGeom>
          <a:noFill/>
        </p:spPr>
        <p:txBody>
          <a:bodyPr wrap="square" rtlCol="0">
            <a:spAutoFit/>
          </a:bodyPr>
          <a:lstStyle/>
          <a:p>
            <a:r>
              <a:rPr lang="en-GB" sz="2800" b="1" dirty="0" smtClean="0"/>
              <a:t>EN ISO 11611 – Protective clothing for use in welding and allied processes</a:t>
            </a:r>
            <a:endParaRPr lang="en-GB" sz="2800" b="1" dirty="0"/>
          </a:p>
        </p:txBody>
      </p:sp>
      <p:sp>
        <p:nvSpPr>
          <p:cNvPr id="3" name="TextBox 2"/>
          <p:cNvSpPr txBox="1"/>
          <p:nvPr/>
        </p:nvSpPr>
        <p:spPr>
          <a:xfrm>
            <a:off x="3480370" y="1723709"/>
            <a:ext cx="8357785" cy="923330"/>
          </a:xfrm>
          <a:prstGeom prst="rect">
            <a:avLst/>
          </a:prstGeom>
          <a:noFill/>
        </p:spPr>
        <p:txBody>
          <a:bodyPr wrap="square" rtlCol="0">
            <a:spAutoFit/>
          </a:bodyPr>
          <a:lstStyle/>
          <a:p>
            <a:r>
              <a:rPr lang="en-GB" dirty="0"/>
              <a:t>Protective clothing certified according to EN ISO 11611 gives the wearer protection against small splashes of molten metal, and brief contact with flame. The garments certified to this standard are suitable for use in welding and allied processes.</a:t>
            </a:r>
          </a:p>
        </p:txBody>
      </p:sp>
      <p:sp>
        <p:nvSpPr>
          <p:cNvPr id="4" name="TextBox 3"/>
          <p:cNvSpPr txBox="1"/>
          <p:nvPr/>
        </p:nvSpPr>
        <p:spPr>
          <a:xfrm>
            <a:off x="3480370" y="2881126"/>
            <a:ext cx="8357785" cy="646331"/>
          </a:xfrm>
          <a:prstGeom prst="rect">
            <a:avLst/>
          </a:prstGeom>
          <a:noFill/>
        </p:spPr>
        <p:txBody>
          <a:bodyPr wrap="square" rtlCol="0">
            <a:spAutoFit/>
          </a:bodyPr>
          <a:lstStyle/>
          <a:p>
            <a:r>
              <a:rPr lang="en-GB" dirty="0"/>
              <a:t>The garment is classified for the protection ability against different levels of welding technology, which cause more or less spatter and radiant heat.</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3984996" y="4083265"/>
            <a:ext cx="1509642" cy="1605126"/>
          </a:xfrm>
          <a:prstGeom prst="rect">
            <a:avLst/>
          </a:prstGeom>
          <a:noFill/>
          <a:ln>
            <a:noFill/>
          </a:ln>
        </p:spPr>
      </p:pic>
      <p:sp>
        <p:nvSpPr>
          <p:cNvPr id="7" name="TextBox 6"/>
          <p:cNvSpPr txBox="1"/>
          <p:nvPr/>
        </p:nvSpPr>
        <p:spPr>
          <a:xfrm>
            <a:off x="5593377" y="3761544"/>
            <a:ext cx="5980786" cy="646331"/>
          </a:xfrm>
          <a:prstGeom prst="rect">
            <a:avLst/>
          </a:prstGeom>
          <a:noFill/>
        </p:spPr>
        <p:txBody>
          <a:bodyPr wrap="square" rtlCol="0">
            <a:spAutoFit/>
          </a:bodyPr>
          <a:lstStyle/>
          <a:p>
            <a:r>
              <a:rPr lang="en-GB" dirty="0"/>
              <a:t>Class 1 - Protects against less hazardous welding techniques and situations, causing lower spatter and radiant heat.</a:t>
            </a:r>
          </a:p>
        </p:txBody>
      </p:sp>
      <p:sp>
        <p:nvSpPr>
          <p:cNvPr id="8" name="TextBox 7"/>
          <p:cNvSpPr txBox="1"/>
          <p:nvPr/>
        </p:nvSpPr>
        <p:spPr>
          <a:xfrm>
            <a:off x="5593375" y="4407875"/>
            <a:ext cx="6244779" cy="646331"/>
          </a:xfrm>
          <a:prstGeom prst="rect">
            <a:avLst/>
          </a:prstGeom>
          <a:noFill/>
        </p:spPr>
        <p:txBody>
          <a:bodyPr wrap="square" rtlCol="0">
            <a:spAutoFit/>
          </a:bodyPr>
          <a:lstStyle/>
          <a:p>
            <a:r>
              <a:rPr lang="en-GB" dirty="0"/>
              <a:t>Class </a:t>
            </a:r>
            <a:r>
              <a:rPr lang="en-GB" dirty="0" smtClean="0"/>
              <a:t>2 </a:t>
            </a:r>
            <a:r>
              <a:rPr lang="en-GB" dirty="0"/>
              <a:t>- Protects against riskier welding techniques and situations, which causes higher levels of spatter and radiant heat.</a:t>
            </a:r>
          </a:p>
        </p:txBody>
      </p:sp>
      <p:sp>
        <p:nvSpPr>
          <p:cNvPr id="9" name="TextBox 8"/>
          <p:cNvSpPr txBox="1"/>
          <p:nvPr/>
        </p:nvSpPr>
        <p:spPr>
          <a:xfrm>
            <a:off x="5593377" y="5054206"/>
            <a:ext cx="5980786" cy="369332"/>
          </a:xfrm>
          <a:prstGeom prst="rect">
            <a:avLst/>
          </a:prstGeom>
          <a:noFill/>
        </p:spPr>
        <p:txBody>
          <a:bodyPr wrap="square" rtlCol="0">
            <a:spAutoFit/>
          </a:bodyPr>
          <a:lstStyle/>
          <a:p>
            <a:r>
              <a:rPr lang="en-GB" dirty="0" smtClean="0"/>
              <a:t>(A1) Limited Flame Spread.</a:t>
            </a:r>
            <a:endParaRPr lang="en-GB" dirty="0"/>
          </a:p>
        </p:txBody>
      </p:sp>
      <p:sp>
        <p:nvSpPr>
          <p:cNvPr id="10" name="TextBox 9"/>
          <p:cNvSpPr txBox="1"/>
          <p:nvPr/>
        </p:nvSpPr>
        <p:spPr>
          <a:xfrm>
            <a:off x="5593374" y="5423538"/>
            <a:ext cx="6244779" cy="369332"/>
          </a:xfrm>
          <a:prstGeom prst="rect">
            <a:avLst/>
          </a:prstGeom>
          <a:noFill/>
        </p:spPr>
        <p:txBody>
          <a:bodyPr wrap="square" rtlCol="0">
            <a:spAutoFit/>
          </a:bodyPr>
          <a:lstStyle/>
          <a:p>
            <a:r>
              <a:rPr lang="en-GB" dirty="0" smtClean="0"/>
              <a:t>(A2) Limited Flame Spread, hemmed specimens.</a:t>
            </a:r>
            <a:endParaRPr lang="en-GB" dirty="0"/>
          </a:p>
        </p:txBody>
      </p:sp>
      <p:cxnSp>
        <p:nvCxnSpPr>
          <p:cNvPr id="12" name="Straight Connector 11"/>
          <p:cNvCxnSpPr>
            <a:stCxn id="7" idx="1"/>
          </p:cNvCxnSpPr>
          <p:nvPr/>
        </p:nvCxnSpPr>
        <p:spPr>
          <a:xfrm flipH="1">
            <a:off x="5453390" y="4084710"/>
            <a:ext cx="139987" cy="692497"/>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flipH="1">
            <a:off x="5453390" y="4603662"/>
            <a:ext cx="197533" cy="173545"/>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flipH="1" flipV="1">
            <a:off x="5329386" y="5146026"/>
            <a:ext cx="292764" cy="113765"/>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flipH="1" flipV="1">
            <a:off x="5358159" y="5456409"/>
            <a:ext cx="292764" cy="113765"/>
          </a:xfrm>
          <a:prstGeom prst="line">
            <a:avLst/>
          </a:prstGeom>
        </p:spPr>
        <p:style>
          <a:lnRef idx="3">
            <a:schemeClr val="accent2"/>
          </a:lnRef>
          <a:fillRef idx="0">
            <a:schemeClr val="accent2"/>
          </a:fillRef>
          <a:effectRef idx="2">
            <a:schemeClr val="accent2"/>
          </a:effectRef>
          <a:fontRef idx="minor">
            <a:schemeClr val="tx1"/>
          </a:fontRef>
        </p:style>
      </p:cxn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53" y="5981623"/>
            <a:ext cx="2344308" cy="876377"/>
          </a:xfrm>
          <a:prstGeom prst="rect">
            <a:avLst/>
          </a:prstGeom>
        </p:spPr>
      </p:pic>
    </p:spTree>
    <p:extLst>
      <p:ext uri="{BB962C8B-B14F-4D97-AF65-F5344CB8AC3E}">
        <p14:creationId xmlns:p14="http://schemas.microsoft.com/office/powerpoint/2010/main" val="1064982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356219"/>
            <a:ext cx="8093792" cy="954107"/>
          </a:xfrm>
          <a:prstGeom prst="rect">
            <a:avLst/>
          </a:prstGeom>
          <a:noFill/>
        </p:spPr>
        <p:txBody>
          <a:bodyPr wrap="square" rtlCol="0">
            <a:spAutoFit/>
          </a:bodyPr>
          <a:lstStyle/>
          <a:p>
            <a:r>
              <a:rPr lang="en-GB" sz="2800" b="1" dirty="0" smtClean="0"/>
              <a:t>EN ISO 11612 – Clothing to protect against heat and flame.</a:t>
            </a:r>
            <a:endParaRPr lang="en-GB" sz="2800" b="1" dirty="0"/>
          </a:p>
        </p:txBody>
      </p:sp>
      <p:sp>
        <p:nvSpPr>
          <p:cNvPr id="3" name="TextBox 2"/>
          <p:cNvSpPr txBox="1"/>
          <p:nvPr/>
        </p:nvSpPr>
        <p:spPr>
          <a:xfrm>
            <a:off x="3480370" y="1310326"/>
            <a:ext cx="8357785" cy="2308324"/>
          </a:xfrm>
          <a:prstGeom prst="rect">
            <a:avLst/>
          </a:prstGeom>
          <a:noFill/>
        </p:spPr>
        <p:txBody>
          <a:bodyPr wrap="square" rtlCol="0">
            <a:spAutoFit/>
          </a:bodyPr>
          <a:lstStyle/>
          <a:p>
            <a:r>
              <a:rPr lang="en-GB" dirty="0"/>
              <a:t>The requirements apply to clothing intended for a wide range of application which offer limited flame spread and provide protection against various hazards including Radiant Heat, Convective Heat and splatters of Molten Metal. The pictogram is the same as the withdrawn EN531 standard. There are several fabric tests within this EN Standard and the results of the tests are represented by the pre-fix letters A, B, C, D, E and F. </a:t>
            </a:r>
            <a:endParaRPr lang="en-GB" dirty="0" smtClean="0"/>
          </a:p>
          <a:p>
            <a:r>
              <a:rPr lang="en-GB" dirty="0" smtClean="0"/>
              <a:t>A </a:t>
            </a:r>
            <a:r>
              <a:rPr lang="en-GB" dirty="0"/>
              <a:t>number after these letters indicates the performance of the fabric within this test. If a (0) is shown, then the fabric has not been tested or does not achieve the lowest value attainable with the test.</a:t>
            </a:r>
          </a:p>
        </p:txBody>
      </p:sp>
      <p:sp>
        <p:nvSpPr>
          <p:cNvPr id="4" name="TextBox 3"/>
          <p:cNvSpPr txBox="1"/>
          <p:nvPr/>
        </p:nvSpPr>
        <p:spPr>
          <a:xfrm>
            <a:off x="3480369" y="3618650"/>
            <a:ext cx="8357785" cy="646331"/>
          </a:xfrm>
          <a:prstGeom prst="rect">
            <a:avLst/>
          </a:prstGeom>
          <a:noFill/>
        </p:spPr>
        <p:txBody>
          <a:bodyPr wrap="square" rtlCol="0">
            <a:spAutoFit/>
          </a:bodyPr>
          <a:lstStyle/>
          <a:p>
            <a:r>
              <a:rPr lang="en-GB" dirty="0"/>
              <a:t>General Requirement: The mechanical strength and heat resistance at a temperature of 180°C: the material shall not ignite or melt and shall not shrink by more than 5%.</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183470" y="4572757"/>
            <a:ext cx="1583745" cy="1534942"/>
          </a:xfrm>
          <a:prstGeom prst="rect">
            <a:avLst/>
          </a:prstGeom>
          <a:noFill/>
          <a:ln>
            <a:noFill/>
          </a:ln>
        </p:spPr>
      </p:pic>
      <p:sp>
        <p:nvSpPr>
          <p:cNvPr id="7" name="TextBox 6"/>
          <p:cNvSpPr txBox="1"/>
          <p:nvPr/>
        </p:nvSpPr>
        <p:spPr>
          <a:xfrm>
            <a:off x="6911429" y="4693897"/>
            <a:ext cx="3776146" cy="923330"/>
          </a:xfrm>
          <a:prstGeom prst="rect">
            <a:avLst/>
          </a:prstGeom>
          <a:noFill/>
        </p:spPr>
        <p:txBody>
          <a:bodyPr wrap="square" rtlCol="0">
            <a:spAutoFit/>
          </a:bodyPr>
          <a:lstStyle/>
          <a:p>
            <a:r>
              <a:rPr lang="en-GB" dirty="0" smtClean="0"/>
              <a:t>This is an example of the pictogram. All letters associated with the tests it passes are listed down the side.</a:t>
            </a:r>
            <a:endParaRPr lang="en-GB"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53" y="5981623"/>
            <a:ext cx="2344308" cy="876377"/>
          </a:xfrm>
          <a:prstGeom prst="rect">
            <a:avLst/>
          </a:prstGeom>
        </p:spPr>
      </p:pic>
    </p:spTree>
    <p:extLst>
      <p:ext uri="{BB962C8B-B14F-4D97-AF65-F5344CB8AC3E}">
        <p14:creationId xmlns:p14="http://schemas.microsoft.com/office/powerpoint/2010/main" val="345716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80370" y="356219"/>
            <a:ext cx="8093792" cy="954107"/>
          </a:xfrm>
          <a:prstGeom prst="rect">
            <a:avLst/>
          </a:prstGeom>
          <a:noFill/>
        </p:spPr>
        <p:txBody>
          <a:bodyPr wrap="square" rtlCol="0">
            <a:spAutoFit/>
          </a:bodyPr>
          <a:lstStyle/>
          <a:p>
            <a:r>
              <a:rPr lang="en-GB" sz="2800" b="1" dirty="0" smtClean="0"/>
              <a:t>EN ISO 11612 – Clothing to protect against heat and flame.</a:t>
            </a:r>
            <a:endParaRPr lang="en-GB" sz="2800" b="1" dirty="0"/>
          </a:p>
        </p:txBody>
      </p:sp>
      <p:sp>
        <p:nvSpPr>
          <p:cNvPr id="5" name="TextBox 4"/>
          <p:cNvSpPr txBox="1"/>
          <p:nvPr/>
        </p:nvSpPr>
        <p:spPr>
          <a:xfrm>
            <a:off x="3480370" y="1728640"/>
            <a:ext cx="8357785" cy="923330"/>
          </a:xfrm>
          <a:prstGeom prst="rect">
            <a:avLst/>
          </a:prstGeom>
          <a:noFill/>
        </p:spPr>
        <p:txBody>
          <a:bodyPr wrap="square" rtlCol="0">
            <a:spAutoFit/>
          </a:bodyPr>
          <a:lstStyle/>
          <a:p>
            <a:r>
              <a:rPr lang="en-GB" dirty="0"/>
              <a:t>This test consists of applying a flame to a fabric sample for 10 seconds. To pass the test, the after flame &amp; smoulder times and formation of holes must be within the tolerances within the standard. The application of a flame can take place in two ways:</a:t>
            </a:r>
          </a:p>
        </p:txBody>
      </p:sp>
      <p:sp>
        <p:nvSpPr>
          <p:cNvPr id="6" name="TextBox 5"/>
          <p:cNvSpPr txBox="1"/>
          <p:nvPr/>
        </p:nvSpPr>
        <p:spPr>
          <a:xfrm>
            <a:off x="3480369" y="1427386"/>
            <a:ext cx="1412907" cy="400110"/>
          </a:xfrm>
          <a:prstGeom prst="rect">
            <a:avLst/>
          </a:prstGeom>
          <a:noFill/>
        </p:spPr>
        <p:txBody>
          <a:bodyPr wrap="square" rtlCol="0">
            <a:spAutoFit/>
          </a:bodyPr>
          <a:lstStyle/>
          <a:p>
            <a:r>
              <a:rPr lang="en-GB" sz="2000" b="1" dirty="0" smtClean="0"/>
              <a:t>Letter A</a:t>
            </a:r>
            <a:endParaRPr lang="en-GB" sz="2000" b="1" dirty="0"/>
          </a:p>
        </p:txBody>
      </p:sp>
      <p:cxnSp>
        <p:nvCxnSpPr>
          <p:cNvPr id="8" name="Straight Connector 7"/>
          <p:cNvCxnSpPr/>
          <p:nvPr/>
        </p:nvCxnSpPr>
        <p:spPr>
          <a:xfrm>
            <a:off x="7659262" y="2751438"/>
            <a:ext cx="1" cy="3756454"/>
          </a:xfrm>
          <a:prstGeom prst="line">
            <a:avLst/>
          </a:prstGeom>
        </p:spPr>
        <p:style>
          <a:lnRef idx="3">
            <a:schemeClr val="accent2"/>
          </a:lnRef>
          <a:fillRef idx="0">
            <a:schemeClr val="accent2"/>
          </a:fillRef>
          <a:effectRef idx="2">
            <a:schemeClr val="accent2"/>
          </a:effectRef>
          <a:fontRef idx="minor">
            <a:schemeClr val="tx1"/>
          </a:fontRef>
        </p:style>
      </p:cxnSp>
      <p:sp>
        <p:nvSpPr>
          <p:cNvPr id="10" name="TextBox 9"/>
          <p:cNvSpPr txBox="1"/>
          <p:nvPr/>
        </p:nvSpPr>
        <p:spPr>
          <a:xfrm>
            <a:off x="3480371" y="2675993"/>
            <a:ext cx="4114916" cy="584775"/>
          </a:xfrm>
          <a:prstGeom prst="rect">
            <a:avLst/>
          </a:prstGeom>
          <a:noFill/>
        </p:spPr>
        <p:txBody>
          <a:bodyPr wrap="square" rtlCol="0">
            <a:spAutoFit/>
          </a:bodyPr>
          <a:lstStyle/>
          <a:p>
            <a:r>
              <a:rPr lang="en-GB" b="1" dirty="0"/>
              <a:t>Procedure A</a:t>
            </a:r>
            <a:r>
              <a:rPr lang="en-GB" dirty="0"/>
              <a:t> </a:t>
            </a:r>
            <a:r>
              <a:rPr lang="en-GB" sz="1400" dirty="0"/>
              <a:t>(leads to Class A1), the flame is applied horizontally (similarly to EN470 and EN531)</a:t>
            </a:r>
          </a:p>
        </p:txBody>
      </p:sp>
      <p:sp>
        <p:nvSpPr>
          <p:cNvPr id="11" name="TextBox 10"/>
          <p:cNvSpPr txBox="1"/>
          <p:nvPr/>
        </p:nvSpPr>
        <p:spPr>
          <a:xfrm>
            <a:off x="7723238" y="2675992"/>
            <a:ext cx="4114916" cy="584775"/>
          </a:xfrm>
          <a:prstGeom prst="rect">
            <a:avLst/>
          </a:prstGeom>
          <a:noFill/>
        </p:spPr>
        <p:txBody>
          <a:bodyPr wrap="square" rtlCol="0">
            <a:spAutoFit/>
          </a:bodyPr>
          <a:lstStyle/>
          <a:p>
            <a:r>
              <a:rPr lang="en-GB" b="1" dirty="0"/>
              <a:t>Procedure </a:t>
            </a:r>
            <a:r>
              <a:rPr lang="en-GB" b="1" dirty="0" smtClean="0"/>
              <a:t>B</a:t>
            </a:r>
            <a:r>
              <a:rPr lang="en-GB" dirty="0"/>
              <a:t> </a:t>
            </a:r>
            <a:r>
              <a:rPr lang="en-GB" sz="1400" dirty="0"/>
              <a:t>(leads to Class </a:t>
            </a:r>
            <a:r>
              <a:rPr lang="en-GB" sz="1400" dirty="0" smtClean="0"/>
              <a:t>A2), the flame is applied laterally.</a:t>
            </a:r>
            <a:endParaRPr lang="en-GB" sz="1400" dirty="0"/>
          </a:p>
        </p:txBody>
      </p:sp>
      <p:sp>
        <p:nvSpPr>
          <p:cNvPr id="12" name="Rectangle 11"/>
          <p:cNvSpPr/>
          <p:nvPr/>
        </p:nvSpPr>
        <p:spPr>
          <a:xfrm>
            <a:off x="3480369" y="3284789"/>
            <a:ext cx="4114918" cy="2533450"/>
          </a:xfrm>
          <a:prstGeom prst="rect">
            <a:avLst/>
          </a:prstGeom>
        </p:spPr>
        <p:txBody>
          <a:bodyPr wrap="square">
            <a:spAutoFit/>
          </a:bodyPr>
          <a:lstStyle/>
          <a:p>
            <a:pPr marL="342900" lvl="0" indent="-342900" fontAlgn="auto">
              <a:lnSpc>
                <a:spcPct val="103000"/>
              </a:lnSpc>
              <a:spcAft>
                <a:spcPts val="0"/>
              </a:spcAft>
              <a:buSzPts val="1000"/>
              <a:buFont typeface="Wingdings" panose="05000000000000000000" pitchFamily="2" charset="2"/>
              <a:buChar char="v"/>
            </a:pPr>
            <a:r>
              <a:rPr lang="en-GB" sz="1400"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No specimen shall permit any part of the lowest boundary of any flame to reach the upper or either vertical </a:t>
            </a:r>
            <a:r>
              <a:rPr lang="en-GB" sz="1400"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edges.</a:t>
            </a:r>
            <a:endParaRPr lang="en-GB" sz="1200" dirty="0">
              <a:solidFill>
                <a:srgbClr val="232120"/>
              </a:solidFill>
              <a:latin typeface="Symbol" panose="05050102010706020507" pitchFamily="18" charset="2"/>
              <a:ea typeface="Calibri" panose="020F0502020204030204" pitchFamily="34" charset="0"/>
              <a:cs typeface="Times New Roman" panose="02020603050405020304" pitchFamily="18" charset="0"/>
            </a:endParaRPr>
          </a:p>
          <a:p>
            <a:pPr marL="342900" lvl="0" indent="-342900" fontAlgn="auto">
              <a:lnSpc>
                <a:spcPct val="103000"/>
              </a:lnSpc>
              <a:spcAft>
                <a:spcPts val="0"/>
              </a:spcAft>
              <a:buSzPts val="1000"/>
              <a:buFont typeface="Wingdings" panose="05000000000000000000" pitchFamily="2" charset="2"/>
              <a:buChar char="v"/>
            </a:pPr>
            <a:r>
              <a:rPr lang="en-GB" sz="1400"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No specimen shall give hole formation of 5mm or greater in any direction, except for an inter-lining that is used for specific protection other than heat and flame protection.</a:t>
            </a:r>
            <a:endParaRPr lang="en-GB" sz="1200" dirty="0">
              <a:solidFill>
                <a:srgbClr val="232120"/>
              </a:solidFill>
              <a:latin typeface="Symbol" panose="05050102010706020507" pitchFamily="18" charset="2"/>
              <a:ea typeface="Calibri" panose="020F0502020204030204" pitchFamily="34" charset="0"/>
              <a:cs typeface="Times New Roman" panose="02020603050405020304" pitchFamily="18" charset="0"/>
            </a:endParaRPr>
          </a:p>
          <a:p>
            <a:pPr marL="342900" lvl="0" indent="-342900" fontAlgn="auto">
              <a:lnSpc>
                <a:spcPct val="103000"/>
              </a:lnSpc>
              <a:spcAft>
                <a:spcPts val="0"/>
              </a:spcAft>
              <a:buSzPts val="1000"/>
              <a:buFont typeface="Wingdings" panose="05000000000000000000" pitchFamily="2" charset="2"/>
              <a:buChar char="v"/>
            </a:pPr>
            <a:r>
              <a:rPr lang="en-GB" sz="1400"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No specimen shall give flaming or molten </a:t>
            </a:r>
            <a:r>
              <a:rPr lang="en-GB" sz="1400"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debris.</a:t>
            </a:r>
            <a:endParaRPr lang="en-GB" sz="1200" dirty="0">
              <a:solidFill>
                <a:srgbClr val="232120"/>
              </a:solidFill>
              <a:latin typeface="Symbol" panose="05050102010706020507" pitchFamily="18" charset="2"/>
              <a:ea typeface="Calibri" panose="020F0502020204030204" pitchFamily="34" charset="0"/>
              <a:cs typeface="Times New Roman" panose="02020603050405020304" pitchFamily="18" charset="0"/>
            </a:endParaRPr>
          </a:p>
          <a:p>
            <a:pPr marL="342900" lvl="0" indent="-342900" fontAlgn="auto">
              <a:lnSpc>
                <a:spcPct val="103000"/>
              </a:lnSpc>
              <a:spcAft>
                <a:spcPts val="0"/>
              </a:spcAft>
              <a:buSzPts val="1000"/>
              <a:buFont typeface="Wingdings" panose="05000000000000000000" pitchFamily="2" charset="2"/>
              <a:buChar char="v"/>
            </a:pPr>
            <a:r>
              <a:rPr lang="en-GB" sz="1400"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The mean value of after flame time shall be ≤ </a:t>
            </a:r>
            <a:r>
              <a:rPr lang="en-GB" sz="1400"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2s.</a:t>
            </a:r>
            <a:endParaRPr lang="en-GB" sz="1200" dirty="0">
              <a:solidFill>
                <a:srgbClr val="232120"/>
              </a:solidFill>
              <a:latin typeface="Symbol" panose="05050102010706020507" pitchFamily="18" charset="2"/>
              <a:ea typeface="Calibri" panose="020F0502020204030204" pitchFamily="34" charset="0"/>
              <a:cs typeface="Times New Roman" panose="02020603050405020304" pitchFamily="18" charset="0"/>
            </a:endParaRPr>
          </a:p>
          <a:p>
            <a:pPr marL="342900" lvl="0" indent="-342900" fontAlgn="auto">
              <a:lnSpc>
                <a:spcPct val="103000"/>
              </a:lnSpc>
              <a:spcAft>
                <a:spcPts val="0"/>
              </a:spcAft>
              <a:buSzPts val="1000"/>
              <a:buFont typeface="Wingdings" panose="05000000000000000000" pitchFamily="2" charset="2"/>
              <a:buChar char="v"/>
            </a:pPr>
            <a:r>
              <a:rPr lang="en-GB" sz="1400"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The mean value of afterglow time shall be ≤ </a:t>
            </a:r>
            <a:r>
              <a:rPr lang="en-GB" sz="1400"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2s.</a:t>
            </a:r>
            <a:endParaRPr lang="en-GB" sz="1200" dirty="0">
              <a:solidFill>
                <a:srgbClr val="232120"/>
              </a:solidFill>
              <a:effectLst/>
              <a:latin typeface="Symbol" panose="05050102010706020507" pitchFamily="18" charset="2"/>
              <a:ea typeface="Calibri" panose="020F0502020204030204" pitchFamily="34" charset="0"/>
              <a:cs typeface="Times New Roman" panose="02020603050405020304" pitchFamily="18" charset="0"/>
            </a:endParaRPr>
          </a:p>
        </p:txBody>
      </p:sp>
      <p:sp>
        <p:nvSpPr>
          <p:cNvPr id="14" name="Rectangle 13"/>
          <p:cNvSpPr/>
          <p:nvPr/>
        </p:nvSpPr>
        <p:spPr>
          <a:xfrm>
            <a:off x="7723238" y="3367167"/>
            <a:ext cx="4114918" cy="1645772"/>
          </a:xfrm>
          <a:prstGeom prst="rect">
            <a:avLst/>
          </a:prstGeom>
        </p:spPr>
        <p:txBody>
          <a:bodyPr wrap="square">
            <a:spAutoFit/>
          </a:bodyPr>
          <a:lstStyle/>
          <a:p>
            <a:pPr marL="342900" lvl="0" indent="-342900" fontAlgn="auto">
              <a:lnSpc>
                <a:spcPct val="103000"/>
              </a:lnSpc>
              <a:spcAft>
                <a:spcPts val="0"/>
              </a:spcAft>
              <a:buSzPts val="1000"/>
              <a:buFont typeface="Wingdings" panose="05000000000000000000" pitchFamily="2" charset="2"/>
              <a:buChar char="v"/>
            </a:pPr>
            <a:r>
              <a:rPr lang="en-GB" sz="1400"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No specimen shall permit any part of the lowest boundary of any flame to reach the upper or either vertical </a:t>
            </a:r>
            <a:r>
              <a:rPr lang="en-GB" sz="1400"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edges.</a:t>
            </a:r>
            <a:endParaRPr lang="en-GB" sz="1200" dirty="0">
              <a:solidFill>
                <a:srgbClr val="232120"/>
              </a:solidFill>
              <a:latin typeface="Symbol" panose="05050102010706020507" pitchFamily="18" charset="2"/>
              <a:ea typeface="Calibri" panose="020F0502020204030204" pitchFamily="34" charset="0"/>
              <a:cs typeface="Times New Roman" panose="02020603050405020304" pitchFamily="18" charset="0"/>
            </a:endParaRPr>
          </a:p>
          <a:p>
            <a:pPr marL="342900" lvl="0" indent="-342900" fontAlgn="auto">
              <a:lnSpc>
                <a:spcPct val="103000"/>
              </a:lnSpc>
              <a:spcAft>
                <a:spcPts val="0"/>
              </a:spcAft>
              <a:buSzPts val="1000"/>
              <a:buFont typeface="Wingdings" panose="05000000000000000000" pitchFamily="2" charset="2"/>
              <a:buChar char="v"/>
            </a:pPr>
            <a:r>
              <a:rPr lang="en-GB" sz="1400"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No specimen shall give flaming or molten </a:t>
            </a:r>
            <a:r>
              <a:rPr lang="en-GB" sz="1400"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debris.</a:t>
            </a:r>
            <a:endParaRPr lang="en-GB" sz="1200" dirty="0">
              <a:solidFill>
                <a:srgbClr val="232120"/>
              </a:solidFill>
              <a:latin typeface="Symbol" panose="05050102010706020507" pitchFamily="18" charset="2"/>
              <a:ea typeface="Calibri" panose="020F0502020204030204" pitchFamily="34" charset="0"/>
              <a:cs typeface="Times New Roman" panose="02020603050405020304" pitchFamily="18" charset="0"/>
            </a:endParaRPr>
          </a:p>
          <a:p>
            <a:pPr marL="342900" lvl="0" indent="-342900" fontAlgn="auto">
              <a:lnSpc>
                <a:spcPct val="103000"/>
              </a:lnSpc>
              <a:spcAft>
                <a:spcPts val="0"/>
              </a:spcAft>
              <a:buSzPts val="1000"/>
              <a:buFont typeface="Wingdings" panose="05000000000000000000" pitchFamily="2" charset="2"/>
              <a:buChar char="v"/>
            </a:pPr>
            <a:r>
              <a:rPr lang="en-GB" sz="1400"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The mean value of after flame time shall be ≤ </a:t>
            </a:r>
            <a:r>
              <a:rPr lang="en-GB" sz="1400"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2s.</a:t>
            </a:r>
            <a:endParaRPr lang="en-GB" sz="1200" dirty="0">
              <a:solidFill>
                <a:srgbClr val="232120"/>
              </a:solidFill>
              <a:latin typeface="Symbol" panose="05050102010706020507" pitchFamily="18" charset="2"/>
              <a:ea typeface="Calibri" panose="020F0502020204030204" pitchFamily="34" charset="0"/>
              <a:cs typeface="Times New Roman" panose="02020603050405020304" pitchFamily="18" charset="0"/>
            </a:endParaRPr>
          </a:p>
          <a:p>
            <a:pPr marL="342900" lvl="0" indent="-342900" fontAlgn="auto">
              <a:lnSpc>
                <a:spcPct val="103000"/>
              </a:lnSpc>
              <a:spcAft>
                <a:spcPts val="0"/>
              </a:spcAft>
              <a:buSzPts val="1000"/>
              <a:buFont typeface="Wingdings" panose="05000000000000000000" pitchFamily="2" charset="2"/>
              <a:buChar char="v"/>
            </a:pPr>
            <a:r>
              <a:rPr lang="en-GB" sz="1400"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The mean value of afterglow time shall be ≤ </a:t>
            </a:r>
            <a:r>
              <a:rPr lang="en-GB" sz="1400"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2s.</a:t>
            </a:r>
            <a:endParaRPr lang="en-GB" sz="1200" dirty="0">
              <a:solidFill>
                <a:srgbClr val="232120"/>
              </a:solidFill>
              <a:effectLst/>
              <a:latin typeface="Symbol" panose="05050102010706020507" pitchFamily="18" charset="2"/>
              <a:ea typeface="Calibri" panose="020F0502020204030204" pitchFamily="34" charset="0"/>
              <a:cs typeface="Times New Roman" panose="02020603050405020304" pitchFamily="18" charset="0"/>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53" y="5981623"/>
            <a:ext cx="2344308" cy="876377"/>
          </a:xfrm>
          <a:prstGeom prst="rect">
            <a:avLst/>
          </a:prstGeom>
        </p:spPr>
      </p:pic>
    </p:spTree>
    <p:extLst>
      <p:ext uri="{BB962C8B-B14F-4D97-AF65-F5344CB8AC3E}">
        <p14:creationId xmlns:p14="http://schemas.microsoft.com/office/powerpoint/2010/main" val="246705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356219"/>
            <a:ext cx="8093792" cy="954107"/>
          </a:xfrm>
          <a:prstGeom prst="rect">
            <a:avLst/>
          </a:prstGeom>
          <a:noFill/>
        </p:spPr>
        <p:txBody>
          <a:bodyPr wrap="square" rtlCol="0">
            <a:spAutoFit/>
          </a:bodyPr>
          <a:lstStyle/>
          <a:p>
            <a:r>
              <a:rPr lang="en-GB" sz="2800" b="1" dirty="0" smtClean="0"/>
              <a:t>EN ISO 11612 – Clothing to protect against heat and flame.</a:t>
            </a:r>
            <a:endParaRPr lang="en-GB" sz="2800" b="1" dirty="0"/>
          </a:p>
        </p:txBody>
      </p:sp>
      <p:sp>
        <p:nvSpPr>
          <p:cNvPr id="3" name="TextBox 2"/>
          <p:cNvSpPr txBox="1"/>
          <p:nvPr/>
        </p:nvSpPr>
        <p:spPr>
          <a:xfrm>
            <a:off x="3480370" y="1605070"/>
            <a:ext cx="8357785" cy="1200329"/>
          </a:xfrm>
          <a:prstGeom prst="rect">
            <a:avLst/>
          </a:prstGeom>
          <a:noFill/>
        </p:spPr>
        <p:txBody>
          <a:bodyPr wrap="square" rtlCol="0">
            <a:spAutoFit/>
          </a:bodyPr>
          <a:lstStyle/>
          <a:p>
            <a:r>
              <a:rPr lang="en-GB" dirty="0"/>
              <a:t>Convective Heat: determination of the heat transmission when exposed to flames. The sample is held above the flame and the rise in temperature on the topside of the sample is measured with a calorimeter. The length of time the sample can remain exposed before its temperature rises by 24 °C is determined.</a:t>
            </a:r>
          </a:p>
        </p:txBody>
      </p:sp>
      <p:sp>
        <p:nvSpPr>
          <p:cNvPr id="4" name="TextBox 3"/>
          <p:cNvSpPr txBox="1"/>
          <p:nvPr/>
        </p:nvSpPr>
        <p:spPr>
          <a:xfrm>
            <a:off x="3480369" y="1303816"/>
            <a:ext cx="1412907" cy="400110"/>
          </a:xfrm>
          <a:prstGeom prst="rect">
            <a:avLst/>
          </a:prstGeom>
          <a:noFill/>
        </p:spPr>
        <p:txBody>
          <a:bodyPr wrap="square" rtlCol="0">
            <a:spAutoFit/>
          </a:bodyPr>
          <a:lstStyle/>
          <a:p>
            <a:r>
              <a:rPr lang="en-GB" sz="2000" b="1" dirty="0" smtClean="0"/>
              <a:t>Letter B</a:t>
            </a:r>
            <a:endParaRPr lang="en-GB" sz="2000" b="1" dirty="0"/>
          </a:p>
        </p:txBody>
      </p:sp>
      <p:sp>
        <p:nvSpPr>
          <p:cNvPr id="5" name="TextBox 4"/>
          <p:cNvSpPr txBox="1"/>
          <p:nvPr/>
        </p:nvSpPr>
        <p:spPr>
          <a:xfrm>
            <a:off x="6314374" y="2697424"/>
            <a:ext cx="2689771" cy="923330"/>
          </a:xfrm>
          <a:prstGeom prst="rect">
            <a:avLst/>
          </a:prstGeom>
          <a:noFill/>
        </p:spPr>
        <p:txBody>
          <a:bodyPr wrap="square" rtlCol="0">
            <a:spAutoFit/>
          </a:bodyPr>
          <a:lstStyle/>
          <a:p>
            <a:r>
              <a:rPr lang="en-GB" b="1" dirty="0"/>
              <a:t>B1:</a:t>
            </a:r>
            <a:r>
              <a:rPr lang="en-GB" dirty="0"/>
              <a:t> 4 &lt; 10 </a:t>
            </a:r>
            <a:r>
              <a:rPr lang="en-GB" dirty="0" smtClean="0"/>
              <a:t>seconds</a:t>
            </a:r>
          </a:p>
          <a:p>
            <a:r>
              <a:rPr lang="en-GB" b="1" dirty="0" smtClean="0"/>
              <a:t>B2</a:t>
            </a:r>
            <a:r>
              <a:rPr lang="en-GB" b="1" dirty="0"/>
              <a:t>:</a:t>
            </a:r>
            <a:r>
              <a:rPr lang="en-GB" dirty="0"/>
              <a:t> 10 &lt; 20 </a:t>
            </a:r>
            <a:r>
              <a:rPr lang="en-GB" dirty="0" smtClean="0"/>
              <a:t>seconds</a:t>
            </a:r>
          </a:p>
          <a:p>
            <a:r>
              <a:rPr lang="en-GB" b="1" dirty="0" smtClean="0"/>
              <a:t>B3</a:t>
            </a:r>
            <a:r>
              <a:rPr lang="en-GB" b="1" dirty="0"/>
              <a:t>:</a:t>
            </a:r>
            <a:r>
              <a:rPr lang="en-GB" dirty="0"/>
              <a:t> 21 seconds and longer</a:t>
            </a:r>
          </a:p>
        </p:txBody>
      </p:sp>
      <p:sp>
        <p:nvSpPr>
          <p:cNvPr id="6" name="TextBox 5"/>
          <p:cNvSpPr txBox="1"/>
          <p:nvPr/>
        </p:nvSpPr>
        <p:spPr>
          <a:xfrm>
            <a:off x="3480370" y="3905109"/>
            <a:ext cx="8357785" cy="1477328"/>
          </a:xfrm>
          <a:prstGeom prst="rect">
            <a:avLst/>
          </a:prstGeom>
          <a:noFill/>
        </p:spPr>
        <p:txBody>
          <a:bodyPr wrap="square" rtlCol="0">
            <a:spAutoFit/>
          </a:bodyPr>
          <a:lstStyle/>
          <a:p>
            <a:r>
              <a:rPr lang="en-GB" dirty="0"/>
              <a:t>Exposure to Radiant Heat. In this test, a fabric sample is exposed to radiant heat (infrared rays). The temperature on the reverse (unexposed) side of the sample is registered using a calorimeter. Subsequently, the length of time the sample the sample can remain exposed before its temperature rises by 24°C is measured. The test procedure is the same as ISO 11611, but the classification is different: </a:t>
            </a:r>
          </a:p>
        </p:txBody>
      </p:sp>
      <p:sp>
        <p:nvSpPr>
          <p:cNvPr id="7" name="TextBox 6"/>
          <p:cNvSpPr txBox="1"/>
          <p:nvPr/>
        </p:nvSpPr>
        <p:spPr>
          <a:xfrm>
            <a:off x="3480369" y="3603855"/>
            <a:ext cx="1412907" cy="400110"/>
          </a:xfrm>
          <a:prstGeom prst="rect">
            <a:avLst/>
          </a:prstGeom>
          <a:noFill/>
        </p:spPr>
        <p:txBody>
          <a:bodyPr wrap="square" rtlCol="0">
            <a:spAutoFit/>
          </a:bodyPr>
          <a:lstStyle/>
          <a:p>
            <a:r>
              <a:rPr lang="en-GB" sz="2000" b="1" dirty="0" smtClean="0"/>
              <a:t>Letter C</a:t>
            </a:r>
            <a:endParaRPr lang="en-GB" sz="2000" b="1" dirty="0"/>
          </a:p>
        </p:txBody>
      </p:sp>
      <p:sp>
        <p:nvSpPr>
          <p:cNvPr id="8" name="TextBox 7"/>
          <p:cNvSpPr txBox="1"/>
          <p:nvPr/>
        </p:nvSpPr>
        <p:spPr>
          <a:xfrm>
            <a:off x="6314375" y="5273580"/>
            <a:ext cx="2689771" cy="1200329"/>
          </a:xfrm>
          <a:prstGeom prst="rect">
            <a:avLst/>
          </a:prstGeom>
          <a:noFill/>
        </p:spPr>
        <p:txBody>
          <a:bodyPr wrap="square" rtlCol="0">
            <a:spAutoFit/>
          </a:bodyPr>
          <a:lstStyle/>
          <a:p>
            <a:r>
              <a:rPr lang="en-GB" b="1" dirty="0"/>
              <a:t>C1:</a:t>
            </a:r>
            <a:r>
              <a:rPr lang="en-GB" dirty="0"/>
              <a:t> 7 &lt; 20 </a:t>
            </a:r>
            <a:r>
              <a:rPr lang="en-GB" dirty="0" smtClean="0"/>
              <a:t>seconds</a:t>
            </a:r>
          </a:p>
          <a:p>
            <a:r>
              <a:rPr lang="en-GB" b="1" dirty="0" smtClean="0"/>
              <a:t>C2</a:t>
            </a:r>
            <a:r>
              <a:rPr lang="en-GB" b="1" dirty="0"/>
              <a:t>:</a:t>
            </a:r>
            <a:r>
              <a:rPr lang="en-GB" dirty="0"/>
              <a:t> 20 &lt; 50 </a:t>
            </a:r>
            <a:r>
              <a:rPr lang="en-GB" dirty="0" smtClean="0"/>
              <a:t>seconds</a:t>
            </a:r>
          </a:p>
          <a:p>
            <a:r>
              <a:rPr lang="en-GB" b="1" dirty="0" smtClean="0"/>
              <a:t>C3</a:t>
            </a:r>
            <a:r>
              <a:rPr lang="en-GB" b="1" dirty="0"/>
              <a:t>:</a:t>
            </a:r>
            <a:r>
              <a:rPr lang="en-GB" dirty="0"/>
              <a:t> 50 &lt; 95 </a:t>
            </a:r>
            <a:r>
              <a:rPr lang="en-GB" dirty="0" smtClean="0"/>
              <a:t>seconds</a:t>
            </a:r>
          </a:p>
          <a:p>
            <a:r>
              <a:rPr lang="en-GB" b="1" dirty="0" smtClean="0"/>
              <a:t>C4</a:t>
            </a:r>
            <a:r>
              <a:rPr lang="en-GB" b="1" dirty="0"/>
              <a:t>:</a:t>
            </a:r>
            <a:r>
              <a:rPr lang="en-GB" dirty="0"/>
              <a:t> 95 seconds and longer</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53" y="5981623"/>
            <a:ext cx="2344308" cy="876377"/>
          </a:xfrm>
          <a:prstGeom prst="rect">
            <a:avLst/>
          </a:prstGeom>
        </p:spPr>
      </p:pic>
    </p:spTree>
    <p:extLst>
      <p:ext uri="{BB962C8B-B14F-4D97-AF65-F5344CB8AC3E}">
        <p14:creationId xmlns:p14="http://schemas.microsoft.com/office/powerpoint/2010/main" val="4291645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70" y="356219"/>
            <a:ext cx="8093792" cy="954107"/>
          </a:xfrm>
          <a:prstGeom prst="rect">
            <a:avLst/>
          </a:prstGeom>
          <a:noFill/>
        </p:spPr>
        <p:txBody>
          <a:bodyPr wrap="square" rtlCol="0">
            <a:spAutoFit/>
          </a:bodyPr>
          <a:lstStyle/>
          <a:p>
            <a:r>
              <a:rPr lang="en-GB" sz="2800" b="1" dirty="0" smtClean="0"/>
              <a:t>EN ISO 11612 – Clothing to protect against heat and flame.</a:t>
            </a:r>
            <a:endParaRPr lang="en-GB" sz="2800" b="1" dirty="0"/>
          </a:p>
        </p:txBody>
      </p:sp>
      <p:sp>
        <p:nvSpPr>
          <p:cNvPr id="3" name="TextBox 2"/>
          <p:cNvSpPr txBox="1"/>
          <p:nvPr/>
        </p:nvSpPr>
        <p:spPr>
          <a:xfrm>
            <a:off x="3480370" y="1605070"/>
            <a:ext cx="8357785" cy="2031325"/>
          </a:xfrm>
          <a:prstGeom prst="rect">
            <a:avLst/>
          </a:prstGeom>
          <a:noFill/>
        </p:spPr>
        <p:txBody>
          <a:bodyPr wrap="square" rtlCol="0">
            <a:spAutoFit/>
          </a:bodyPr>
          <a:lstStyle/>
          <a:p>
            <a:r>
              <a:rPr lang="en-GB" dirty="0"/>
              <a:t>D = Aluminium</a:t>
            </a:r>
            <a:br>
              <a:rPr lang="en-GB" dirty="0"/>
            </a:br>
            <a:r>
              <a:rPr lang="en-GB" dirty="0"/>
              <a:t>E = Molten Iron</a:t>
            </a:r>
            <a:br>
              <a:rPr lang="en-GB" dirty="0"/>
            </a:br>
            <a:r>
              <a:rPr lang="en-GB" dirty="0"/>
              <a:t>Determining the level of protection against spatters of molten metal. A membrane (with similar properties to human skin) is attached to the reverse of the fabric sample sequentially rising quantities of molten metal (Aluminium or Iron as applicable) are splashed on the sample. The quantity of molten metal which deforms the membrane is determined.</a:t>
            </a:r>
          </a:p>
        </p:txBody>
      </p:sp>
      <p:sp>
        <p:nvSpPr>
          <p:cNvPr id="4" name="TextBox 3"/>
          <p:cNvSpPr txBox="1"/>
          <p:nvPr/>
        </p:nvSpPr>
        <p:spPr>
          <a:xfrm>
            <a:off x="3480369" y="1303816"/>
            <a:ext cx="1462334" cy="400110"/>
          </a:xfrm>
          <a:prstGeom prst="rect">
            <a:avLst/>
          </a:prstGeom>
          <a:noFill/>
        </p:spPr>
        <p:txBody>
          <a:bodyPr wrap="square" rtlCol="0">
            <a:spAutoFit/>
          </a:bodyPr>
          <a:lstStyle/>
          <a:p>
            <a:r>
              <a:rPr lang="en-GB" sz="2000" b="1" dirty="0" smtClean="0"/>
              <a:t>Letter D &amp; E</a:t>
            </a:r>
            <a:endParaRPr lang="en-GB" sz="2000" b="1" dirty="0"/>
          </a:p>
        </p:txBody>
      </p:sp>
      <p:sp>
        <p:nvSpPr>
          <p:cNvPr id="5" name="TextBox 4"/>
          <p:cNvSpPr txBox="1"/>
          <p:nvPr/>
        </p:nvSpPr>
        <p:spPr>
          <a:xfrm>
            <a:off x="4328868" y="3931139"/>
            <a:ext cx="2549728" cy="923330"/>
          </a:xfrm>
          <a:prstGeom prst="rect">
            <a:avLst/>
          </a:prstGeom>
          <a:noFill/>
        </p:spPr>
        <p:txBody>
          <a:bodyPr wrap="square" rtlCol="0">
            <a:spAutoFit/>
          </a:bodyPr>
          <a:lstStyle/>
          <a:p>
            <a:r>
              <a:rPr lang="en-GB" b="1" dirty="0" smtClean="0"/>
              <a:t>D1</a:t>
            </a:r>
            <a:r>
              <a:rPr lang="en-GB" b="1" dirty="0"/>
              <a:t>:</a:t>
            </a:r>
            <a:r>
              <a:rPr lang="en-GB" dirty="0"/>
              <a:t> 100 &lt; 200 </a:t>
            </a:r>
            <a:r>
              <a:rPr lang="en-GB" dirty="0" smtClean="0"/>
              <a:t>grams</a:t>
            </a:r>
          </a:p>
          <a:p>
            <a:r>
              <a:rPr lang="en-GB" b="1" dirty="0" smtClean="0"/>
              <a:t>D2</a:t>
            </a:r>
            <a:r>
              <a:rPr lang="en-GB" b="1" dirty="0"/>
              <a:t>:</a:t>
            </a:r>
            <a:r>
              <a:rPr lang="en-GB" dirty="0"/>
              <a:t> 200 &lt;350 </a:t>
            </a:r>
            <a:r>
              <a:rPr lang="en-GB" dirty="0" smtClean="0"/>
              <a:t>grams</a:t>
            </a:r>
          </a:p>
          <a:p>
            <a:r>
              <a:rPr lang="en-GB" b="1" dirty="0" smtClean="0"/>
              <a:t>D3</a:t>
            </a:r>
            <a:r>
              <a:rPr lang="en-GB" b="1" dirty="0"/>
              <a:t>:</a:t>
            </a:r>
            <a:r>
              <a:rPr lang="en-GB" dirty="0"/>
              <a:t> 350 grams and more</a:t>
            </a:r>
          </a:p>
        </p:txBody>
      </p:sp>
      <p:sp>
        <p:nvSpPr>
          <p:cNvPr id="6" name="Rectangle 5"/>
          <p:cNvSpPr/>
          <p:nvPr/>
        </p:nvSpPr>
        <p:spPr>
          <a:xfrm>
            <a:off x="3480369" y="3559837"/>
            <a:ext cx="4114917" cy="646331"/>
          </a:xfrm>
          <a:prstGeom prst="rect">
            <a:avLst/>
          </a:prstGeom>
        </p:spPr>
        <p:txBody>
          <a:bodyPr wrap="square">
            <a:spAutoFit/>
          </a:bodyPr>
          <a:lstStyle/>
          <a:p>
            <a:r>
              <a:rPr lang="en-GB" dirty="0"/>
              <a:t>The classification for molten aluminium is:</a:t>
            </a:r>
            <a:br>
              <a:rPr lang="en-GB" dirty="0"/>
            </a:br>
            <a:endParaRPr lang="en-GB" dirty="0"/>
          </a:p>
        </p:txBody>
      </p:sp>
      <p:sp>
        <p:nvSpPr>
          <p:cNvPr id="7" name="TextBox 6"/>
          <p:cNvSpPr txBox="1"/>
          <p:nvPr/>
        </p:nvSpPr>
        <p:spPr>
          <a:xfrm>
            <a:off x="8507761" y="3931139"/>
            <a:ext cx="2549728" cy="923330"/>
          </a:xfrm>
          <a:prstGeom prst="rect">
            <a:avLst/>
          </a:prstGeom>
          <a:noFill/>
        </p:spPr>
        <p:txBody>
          <a:bodyPr wrap="square" rtlCol="0">
            <a:spAutoFit/>
          </a:bodyPr>
          <a:lstStyle/>
          <a:p>
            <a:r>
              <a:rPr lang="en-GB" b="1" dirty="0"/>
              <a:t>E1:</a:t>
            </a:r>
            <a:r>
              <a:rPr lang="en-GB" dirty="0"/>
              <a:t> 60 &lt; 120 </a:t>
            </a:r>
            <a:r>
              <a:rPr lang="en-GB" dirty="0" smtClean="0"/>
              <a:t>grams</a:t>
            </a:r>
          </a:p>
          <a:p>
            <a:r>
              <a:rPr lang="en-GB" b="1" dirty="0" smtClean="0"/>
              <a:t>E2</a:t>
            </a:r>
            <a:r>
              <a:rPr lang="en-GB" b="1" dirty="0"/>
              <a:t>:</a:t>
            </a:r>
            <a:r>
              <a:rPr lang="en-GB" dirty="0"/>
              <a:t> 120 &lt; 200 </a:t>
            </a:r>
            <a:r>
              <a:rPr lang="en-GB" dirty="0" smtClean="0"/>
              <a:t>grams</a:t>
            </a:r>
          </a:p>
          <a:p>
            <a:r>
              <a:rPr lang="en-GB" b="1" dirty="0" smtClean="0"/>
              <a:t>E3</a:t>
            </a:r>
            <a:r>
              <a:rPr lang="en-GB" b="1" dirty="0"/>
              <a:t>: </a:t>
            </a:r>
            <a:r>
              <a:rPr lang="en-GB" dirty="0"/>
              <a:t>200 grams and more</a:t>
            </a:r>
          </a:p>
        </p:txBody>
      </p:sp>
      <p:sp>
        <p:nvSpPr>
          <p:cNvPr id="8" name="Rectangle 7"/>
          <p:cNvSpPr/>
          <p:nvPr/>
        </p:nvSpPr>
        <p:spPr>
          <a:xfrm>
            <a:off x="7895847" y="3559837"/>
            <a:ext cx="4114917" cy="646331"/>
          </a:xfrm>
          <a:prstGeom prst="rect">
            <a:avLst/>
          </a:prstGeom>
        </p:spPr>
        <p:txBody>
          <a:bodyPr wrap="square">
            <a:spAutoFit/>
          </a:bodyPr>
          <a:lstStyle/>
          <a:p>
            <a:r>
              <a:rPr lang="en-GB" dirty="0"/>
              <a:t>The classification for molten iron is:</a:t>
            </a:r>
            <a:br>
              <a:rPr lang="en-GB" dirty="0"/>
            </a:br>
            <a:endParaRPr lang="en-GB" dirty="0"/>
          </a:p>
        </p:txBody>
      </p:sp>
      <p:sp>
        <p:nvSpPr>
          <p:cNvPr id="9" name="TextBox 8"/>
          <p:cNvSpPr txBox="1"/>
          <p:nvPr/>
        </p:nvSpPr>
        <p:spPr>
          <a:xfrm>
            <a:off x="3480370" y="5149213"/>
            <a:ext cx="8357785" cy="369332"/>
          </a:xfrm>
          <a:prstGeom prst="rect">
            <a:avLst/>
          </a:prstGeom>
          <a:noFill/>
        </p:spPr>
        <p:txBody>
          <a:bodyPr wrap="square" rtlCol="0">
            <a:spAutoFit/>
          </a:bodyPr>
          <a:lstStyle/>
          <a:p>
            <a:r>
              <a:rPr lang="en-GB" dirty="0"/>
              <a:t>This is a test to establish a value for contact heat</a:t>
            </a:r>
            <a:r>
              <a:rPr lang="en-GB" dirty="0" smtClean="0"/>
              <a:t>. </a:t>
            </a:r>
            <a:r>
              <a:rPr lang="en-GB"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The classification in this respect:</a:t>
            </a:r>
            <a:endParaRPr lang="en-GB" dirty="0"/>
          </a:p>
        </p:txBody>
      </p:sp>
      <p:sp>
        <p:nvSpPr>
          <p:cNvPr id="10" name="TextBox 9"/>
          <p:cNvSpPr txBox="1"/>
          <p:nvPr/>
        </p:nvSpPr>
        <p:spPr>
          <a:xfrm>
            <a:off x="3480369" y="4847959"/>
            <a:ext cx="1462334" cy="400110"/>
          </a:xfrm>
          <a:prstGeom prst="rect">
            <a:avLst/>
          </a:prstGeom>
          <a:noFill/>
        </p:spPr>
        <p:txBody>
          <a:bodyPr wrap="square" rtlCol="0">
            <a:spAutoFit/>
          </a:bodyPr>
          <a:lstStyle/>
          <a:p>
            <a:r>
              <a:rPr lang="en-GB" sz="2000" b="1" dirty="0" smtClean="0"/>
              <a:t>Letter F</a:t>
            </a:r>
            <a:endParaRPr lang="en-GB" sz="2000" b="1" dirty="0"/>
          </a:p>
        </p:txBody>
      </p:sp>
      <p:sp>
        <p:nvSpPr>
          <p:cNvPr id="11" name="Rectangle 10"/>
          <p:cNvSpPr/>
          <p:nvPr/>
        </p:nvSpPr>
        <p:spPr>
          <a:xfrm>
            <a:off x="6520128" y="5477623"/>
            <a:ext cx="2751438" cy="923330"/>
          </a:xfrm>
          <a:prstGeom prst="rect">
            <a:avLst/>
          </a:prstGeom>
        </p:spPr>
        <p:txBody>
          <a:bodyPr wrap="square">
            <a:spAutoFit/>
          </a:bodyPr>
          <a:lstStyle/>
          <a:p>
            <a:r>
              <a:rPr lang="en-GB" b="1"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F1</a:t>
            </a:r>
            <a:r>
              <a:rPr lang="en-GB" b="1"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a:t>
            </a:r>
            <a:r>
              <a:rPr lang="en-GB"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  5 &lt; 10 </a:t>
            </a:r>
            <a:r>
              <a:rPr lang="en-GB"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seconds</a:t>
            </a:r>
          </a:p>
          <a:p>
            <a:r>
              <a:rPr lang="en-GB" b="1"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F2</a:t>
            </a:r>
            <a:r>
              <a:rPr lang="en-GB" b="1"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a:t>
            </a:r>
            <a:r>
              <a:rPr lang="en-GB"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 10 &lt; 15 </a:t>
            </a:r>
            <a:r>
              <a:rPr lang="en-GB"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seconds</a:t>
            </a:r>
          </a:p>
          <a:p>
            <a:r>
              <a:rPr lang="en-GB" b="1" dirty="0" smtClean="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F3</a:t>
            </a:r>
            <a:r>
              <a:rPr lang="en-GB" b="1"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a:t>
            </a:r>
            <a:r>
              <a:rPr lang="en-GB" dirty="0">
                <a:solidFill>
                  <a:srgbClr val="232120"/>
                </a:solidFill>
                <a:latin typeface="Myriad Pro" panose="020B0503030403020204" pitchFamily="34" charset="0"/>
                <a:ea typeface="Times New Roman" panose="02020603050405020304" pitchFamily="18" charset="0"/>
                <a:cs typeface="Times New Roman" panose="02020603050405020304" pitchFamily="18" charset="0"/>
              </a:rPr>
              <a:t> 15 seconds and longer</a:t>
            </a:r>
            <a:endParaRPr lang="en-GB"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53" y="5981623"/>
            <a:ext cx="2344308" cy="876377"/>
          </a:xfrm>
          <a:prstGeom prst="rect">
            <a:avLst/>
          </a:prstGeom>
        </p:spPr>
      </p:pic>
    </p:spTree>
    <p:extLst>
      <p:ext uri="{BB962C8B-B14F-4D97-AF65-F5344CB8AC3E}">
        <p14:creationId xmlns:p14="http://schemas.microsoft.com/office/powerpoint/2010/main" val="33967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80369" y="356219"/>
            <a:ext cx="8275025" cy="523220"/>
          </a:xfrm>
          <a:prstGeom prst="rect">
            <a:avLst/>
          </a:prstGeom>
          <a:noFill/>
        </p:spPr>
        <p:txBody>
          <a:bodyPr wrap="square" rtlCol="0">
            <a:spAutoFit/>
          </a:bodyPr>
          <a:lstStyle/>
          <a:p>
            <a:r>
              <a:rPr lang="en-GB" sz="2800" b="1" dirty="0"/>
              <a:t>EN 1149 – Protective clothing. Electrostatic </a:t>
            </a:r>
            <a:r>
              <a:rPr lang="en-GB" sz="2800" b="1" dirty="0" smtClean="0"/>
              <a:t>properties.</a:t>
            </a:r>
            <a:endParaRPr lang="en-GB" sz="2800" b="1" dirty="0"/>
          </a:p>
        </p:txBody>
      </p:sp>
      <p:sp>
        <p:nvSpPr>
          <p:cNvPr id="4" name="TextBox 3"/>
          <p:cNvSpPr txBox="1"/>
          <p:nvPr/>
        </p:nvSpPr>
        <p:spPr>
          <a:xfrm>
            <a:off x="3480370" y="2352431"/>
            <a:ext cx="8357785" cy="1200329"/>
          </a:xfrm>
          <a:prstGeom prst="rect">
            <a:avLst/>
          </a:prstGeom>
          <a:noFill/>
        </p:spPr>
        <p:txBody>
          <a:bodyPr wrap="square" rtlCol="0">
            <a:spAutoFit/>
          </a:bodyPr>
          <a:lstStyle/>
          <a:p>
            <a:r>
              <a:rPr lang="en-GB" dirty="0"/>
              <a:t>European standard for protective clothing with antistatic characteristics. The clothing protects against sudden discharges of electrostatic energy and should be worn whenever there is a risk that static sparks may ignite inflammable substances such as gas and oil.</a:t>
            </a:r>
          </a:p>
        </p:txBody>
      </p:sp>
      <p:sp>
        <p:nvSpPr>
          <p:cNvPr id="5" name="TextBox 4"/>
          <p:cNvSpPr txBox="1"/>
          <p:nvPr/>
        </p:nvSpPr>
        <p:spPr>
          <a:xfrm>
            <a:off x="3480369" y="3552760"/>
            <a:ext cx="8357785" cy="923330"/>
          </a:xfrm>
          <a:prstGeom prst="rect">
            <a:avLst/>
          </a:prstGeom>
          <a:noFill/>
        </p:spPr>
        <p:txBody>
          <a:bodyPr wrap="square" rtlCol="0">
            <a:spAutoFit/>
          </a:bodyPr>
          <a:lstStyle/>
          <a:p>
            <a:r>
              <a:rPr lang="en-GB" dirty="0"/>
              <a:t>The article should cover all other materials that do not provide protection against static electricity. Thin attachments such as labels, reflectors and the like, must be attached permanently.</a:t>
            </a:r>
          </a:p>
        </p:txBody>
      </p:sp>
      <p:sp>
        <p:nvSpPr>
          <p:cNvPr id="6" name="TextBox 5"/>
          <p:cNvSpPr txBox="1"/>
          <p:nvPr/>
        </p:nvSpPr>
        <p:spPr>
          <a:xfrm>
            <a:off x="3480369" y="4476090"/>
            <a:ext cx="8357785" cy="923330"/>
          </a:xfrm>
          <a:prstGeom prst="rect">
            <a:avLst/>
          </a:prstGeom>
          <a:noFill/>
        </p:spPr>
        <p:txBody>
          <a:bodyPr wrap="square" rtlCol="0">
            <a:spAutoFit/>
          </a:bodyPr>
          <a:lstStyle/>
          <a:p>
            <a:r>
              <a:rPr lang="en-GB" dirty="0"/>
              <a:t>Conductive parts, such as buttons and zips, are permitted provided that they are covered completely by the protective material against discharges of electrostatic energy.</a:t>
            </a:r>
          </a:p>
        </p:txBody>
      </p:sp>
      <p:sp>
        <p:nvSpPr>
          <p:cNvPr id="7" name="TextBox 6"/>
          <p:cNvSpPr txBox="1"/>
          <p:nvPr/>
        </p:nvSpPr>
        <p:spPr>
          <a:xfrm>
            <a:off x="3480368" y="5399420"/>
            <a:ext cx="8357785" cy="646331"/>
          </a:xfrm>
          <a:prstGeom prst="rect">
            <a:avLst/>
          </a:prstGeom>
          <a:noFill/>
        </p:spPr>
        <p:txBody>
          <a:bodyPr wrap="square" rtlCol="0">
            <a:spAutoFit/>
          </a:bodyPr>
          <a:lstStyle/>
          <a:p>
            <a:r>
              <a:rPr lang="en-GB" dirty="0"/>
              <a:t>EN1149-1 measure of surface resistivity </a:t>
            </a:r>
            <a:br>
              <a:rPr lang="en-GB" dirty="0"/>
            </a:br>
            <a:r>
              <a:rPr lang="en-GB" dirty="0"/>
              <a:t>EN1149-3 measure of charge decay </a:t>
            </a:r>
          </a:p>
        </p:txBody>
      </p:sp>
      <p:grpSp>
        <p:nvGrpSpPr>
          <p:cNvPr id="9" name="Group 8"/>
          <p:cNvGrpSpPr/>
          <p:nvPr/>
        </p:nvGrpSpPr>
        <p:grpSpPr>
          <a:xfrm>
            <a:off x="6995738" y="1007654"/>
            <a:ext cx="1255242" cy="1216562"/>
            <a:chOff x="6995738" y="1007654"/>
            <a:chExt cx="1255242" cy="1216562"/>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6995738" y="1007654"/>
              <a:ext cx="1255242" cy="1216562"/>
            </a:xfrm>
            <a:prstGeom prst="rect">
              <a:avLst/>
            </a:prstGeom>
            <a:noFill/>
            <a:ln>
              <a:noFill/>
            </a:ln>
          </p:spPr>
        </p:pic>
        <p:sp>
          <p:nvSpPr>
            <p:cNvPr id="8" name="TextBox 7"/>
            <p:cNvSpPr txBox="1"/>
            <p:nvPr/>
          </p:nvSpPr>
          <p:spPr>
            <a:xfrm>
              <a:off x="7642784" y="1094882"/>
              <a:ext cx="300801" cy="246221"/>
            </a:xfrm>
            <a:prstGeom prst="rect">
              <a:avLst/>
            </a:prstGeom>
            <a:noFill/>
          </p:spPr>
          <p:txBody>
            <a:bodyPr wrap="square" rtlCol="0">
              <a:spAutoFit/>
            </a:bodyPr>
            <a:lstStyle/>
            <a:p>
              <a:r>
                <a:rPr lang="en-GB" sz="1000" dirty="0" smtClean="0"/>
                <a:t>:</a:t>
              </a:r>
              <a:endParaRPr lang="en-GB" sz="1000" dirty="0"/>
            </a:p>
          </p:txBody>
        </p:sp>
      </p:gr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53" y="5981623"/>
            <a:ext cx="2344308" cy="876377"/>
          </a:xfrm>
          <a:prstGeom prst="rect">
            <a:avLst/>
          </a:prstGeom>
        </p:spPr>
      </p:pic>
    </p:spTree>
    <p:extLst>
      <p:ext uri="{BB962C8B-B14F-4D97-AF65-F5344CB8AC3E}">
        <p14:creationId xmlns:p14="http://schemas.microsoft.com/office/powerpoint/2010/main" val="948228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69" y="495240"/>
            <a:ext cx="8275025" cy="523220"/>
          </a:xfrm>
          <a:prstGeom prst="rect">
            <a:avLst/>
          </a:prstGeom>
          <a:noFill/>
        </p:spPr>
        <p:txBody>
          <a:bodyPr wrap="square" rtlCol="0">
            <a:spAutoFit/>
          </a:bodyPr>
          <a:lstStyle/>
          <a:p>
            <a:r>
              <a:rPr lang="en-GB" sz="2800" b="1" dirty="0"/>
              <a:t>EN 1149 – Protective clothing. Electrostatic </a:t>
            </a:r>
            <a:r>
              <a:rPr lang="en-GB" sz="2800" b="1" dirty="0" smtClean="0"/>
              <a:t>properties.</a:t>
            </a:r>
            <a:endParaRPr lang="en-GB" sz="2800" b="1" dirty="0"/>
          </a:p>
        </p:txBody>
      </p:sp>
      <p:sp>
        <p:nvSpPr>
          <p:cNvPr id="3" name="TextBox 2"/>
          <p:cNvSpPr txBox="1"/>
          <p:nvPr/>
        </p:nvSpPr>
        <p:spPr>
          <a:xfrm>
            <a:off x="3480370" y="1263396"/>
            <a:ext cx="8357785" cy="646331"/>
          </a:xfrm>
          <a:prstGeom prst="rect">
            <a:avLst/>
          </a:prstGeom>
          <a:noFill/>
        </p:spPr>
        <p:txBody>
          <a:bodyPr wrap="square" rtlCol="0">
            <a:spAutoFit/>
          </a:bodyPr>
          <a:lstStyle/>
          <a:p>
            <a:r>
              <a:rPr lang="en-GB" dirty="0"/>
              <a:t>European standard for garments that protect against electrostatic charge where there is a risk of explosion e.g. in refineries.</a:t>
            </a:r>
          </a:p>
        </p:txBody>
      </p:sp>
      <p:sp>
        <p:nvSpPr>
          <p:cNvPr id="4" name="TextBox 3"/>
          <p:cNvSpPr txBox="1"/>
          <p:nvPr/>
        </p:nvSpPr>
        <p:spPr>
          <a:xfrm>
            <a:off x="3480369" y="2154663"/>
            <a:ext cx="8357785" cy="646331"/>
          </a:xfrm>
          <a:prstGeom prst="rect">
            <a:avLst/>
          </a:prstGeom>
          <a:noFill/>
        </p:spPr>
        <p:txBody>
          <a:bodyPr wrap="square" rtlCol="0">
            <a:spAutoFit/>
          </a:bodyPr>
          <a:lstStyle/>
          <a:p>
            <a:r>
              <a:rPr lang="en-GB" dirty="0"/>
              <a:t>An electrostatic dissipative material shall ensure that the distance between the conductive threads contained in the material must not be greater than 10mm.</a:t>
            </a:r>
          </a:p>
        </p:txBody>
      </p:sp>
      <p:sp>
        <p:nvSpPr>
          <p:cNvPr id="5" name="TextBox 4"/>
          <p:cNvSpPr txBox="1"/>
          <p:nvPr/>
        </p:nvSpPr>
        <p:spPr>
          <a:xfrm>
            <a:off x="3480369" y="3045930"/>
            <a:ext cx="8357785" cy="1754326"/>
          </a:xfrm>
          <a:prstGeom prst="rect">
            <a:avLst/>
          </a:prstGeom>
          <a:noFill/>
        </p:spPr>
        <p:txBody>
          <a:bodyPr wrap="square" rtlCol="0">
            <a:spAutoFit/>
          </a:bodyPr>
          <a:lstStyle/>
          <a:p>
            <a:pPr marL="285750" indent="-285750">
              <a:buFont typeface="Wingdings" panose="05000000000000000000" pitchFamily="2" charset="2"/>
              <a:buChar char="v"/>
            </a:pPr>
            <a:r>
              <a:rPr lang="en-GB" dirty="0" smtClean="0"/>
              <a:t>The </a:t>
            </a:r>
            <a:r>
              <a:rPr lang="en-GB" dirty="0"/>
              <a:t>garments must permanently cover all material that does not provide electrostatic </a:t>
            </a:r>
            <a:r>
              <a:rPr lang="en-GB" dirty="0" smtClean="0"/>
              <a:t>protection.</a:t>
            </a:r>
            <a:endParaRPr lang="en-GB" dirty="0"/>
          </a:p>
          <a:p>
            <a:pPr marL="285750" indent="-285750">
              <a:buFont typeface="Wingdings" panose="05000000000000000000" pitchFamily="2" charset="2"/>
              <a:buChar char="v"/>
            </a:pPr>
            <a:r>
              <a:rPr lang="en-GB" dirty="0" smtClean="0"/>
              <a:t>Thin </a:t>
            </a:r>
            <a:r>
              <a:rPr lang="en-GB" dirty="0"/>
              <a:t>additions, such as labels and reflectors, must be permanently sewn on. No loose-hanging parts are </a:t>
            </a:r>
            <a:r>
              <a:rPr lang="en-GB" dirty="0" smtClean="0"/>
              <a:t>permitted.</a:t>
            </a:r>
            <a:endParaRPr lang="en-GB" dirty="0"/>
          </a:p>
          <a:p>
            <a:pPr marL="285750" indent="-285750">
              <a:buFont typeface="Wingdings" panose="05000000000000000000" pitchFamily="2" charset="2"/>
              <a:buChar char="v"/>
            </a:pPr>
            <a:r>
              <a:rPr lang="en-GB" dirty="0" smtClean="0"/>
              <a:t>Elements </a:t>
            </a:r>
            <a:r>
              <a:rPr lang="en-GB" dirty="0"/>
              <a:t>that conduct electricity (zips, buttons, etc) are permitted if they are completely covered by the electrostatic protective material.</a:t>
            </a:r>
          </a:p>
        </p:txBody>
      </p:sp>
      <p:sp>
        <p:nvSpPr>
          <p:cNvPr id="6" name="TextBox 5"/>
          <p:cNvSpPr txBox="1"/>
          <p:nvPr/>
        </p:nvSpPr>
        <p:spPr>
          <a:xfrm>
            <a:off x="3480369" y="5045192"/>
            <a:ext cx="8357785" cy="1200329"/>
          </a:xfrm>
          <a:prstGeom prst="rect">
            <a:avLst/>
          </a:prstGeom>
          <a:noFill/>
        </p:spPr>
        <p:txBody>
          <a:bodyPr wrap="square" rtlCol="0">
            <a:spAutoFit/>
          </a:bodyPr>
          <a:lstStyle/>
          <a:p>
            <a:r>
              <a:rPr lang="en-GB" dirty="0"/>
              <a:t>When using these garments, the wearer must be properly earthed. The resistance between the wearer and the earth shall be less than 108Ω. This can be achieved by wearing suitable footwear. Antistatic footwear approved to EN ISO 20344 or EN 20345 must be used.</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53" y="5981623"/>
            <a:ext cx="2344308" cy="876377"/>
          </a:xfrm>
          <a:prstGeom prst="rect">
            <a:avLst/>
          </a:prstGeom>
        </p:spPr>
      </p:pic>
    </p:spTree>
    <p:extLst>
      <p:ext uri="{BB962C8B-B14F-4D97-AF65-F5344CB8AC3E}">
        <p14:creationId xmlns:p14="http://schemas.microsoft.com/office/powerpoint/2010/main" val="3352317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0369" y="495240"/>
            <a:ext cx="8275025" cy="523220"/>
          </a:xfrm>
          <a:prstGeom prst="rect">
            <a:avLst/>
          </a:prstGeom>
          <a:noFill/>
        </p:spPr>
        <p:txBody>
          <a:bodyPr wrap="square" rtlCol="0">
            <a:spAutoFit/>
          </a:bodyPr>
          <a:lstStyle/>
          <a:p>
            <a:r>
              <a:rPr lang="en-GB" sz="2800" b="1" dirty="0"/>
              <a:t>EN 1149 – Protective clothing. Electrostatic </a:t>
            </a:r>
            <a:r>
              <a:rPr lang="en-GB" sz="2800" b="1" dirty="0" smtClean="0"/>
              <a:t>properties.</a:t>
            </a:r>
            <a:endParaRPr lang="en-GB" sz="2800" b="1" dirty="0"/>
          </a:p>
        </p:txBody>
      </p:sp>
      <p:sp>
        <p:nvSpPr>
          <p:cNvPr id="3" name="TextBox 2"/>
          <p:cNvSpPr txBox="1"/>
          <p:nvPr/>
        </p:nvSpPr>
        <p:spPr>
          <a:xfrm>
            <a:off x="3480370" y="1263396"/>
            <a:ext cx="8357785" cy="3139321"/>
          </a:xfrm>
          <a:prstGeom prst="rect">
            <a:avLst/>
          </a:prstGeom>
          <a:noFill/>
        </p:spPr>
        <p:txBody>
          <a:bodyPr wrap="square" rtlCol="0">
            <a:spAutoFit/>
          </a:bodyPr>
          <a:lstStyle/>
          <a:p>
            <a:r>
              <a:rPr lang="en-GB" dirty="0"/>
              <a:t>Electrostatic dissipative protective clothing shall not be opened or removed in flammable or explosive atmospheres or while handling flammable or explosive substances. Wear and tear, laundering and any contamination can affect the electrostatic dissipative performance of the electrostatic dissipative protective clothing. The garment shall permanently cover all non-compliant material during normal use. The garment should only be used in rooms with increased oxygen content following approval from the relevant safety engineer. </a:t>
            </a:r>
            <a:endParaRPr lang="en-GB" dirty="0" smtClean="0"/>
          </a:p>
          <a:p>
            <a:endParaRPr lang="en-GB" b="1" dirty="0"/>
          </a:p>
          <a:p>
            <a:r>
              <a:rPr lang="en-GB" b="1" dirty="0" smtClean="0"/>
              <a:t>Do </a:t>
            </a:r>
            <a:r>
              <a:rPr lang="en-GB" b="1" dirty="0"/>
              <a:t>not</a:t>
            </a:r>
            <a:r>
              <a:rPr lang="en-GB" dirty="0"/>
              <a:t> make alterations to the garments. Minor embroidery or transfer is permitted on fabric certified to EN ISO 11612 and shall be permanently attached to the garment so that separation is avoided.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53" y="5981623"/>
            <a:ext cx="2344308" cy="876377"/>
          </a:xfrm>
          <a:prstGeom prst="rect">
            <a:avLst/>
          </a:prstGeom>
        </p:spPr>
      </p:pic>
    </p:spTree>
    <p:extLst>
      <p:ext uri="{BB962C8B-B14F-4D97-AF65-F5344CB8AC3E}">
        <p14:creationId xmlns:p14="http://schemas.microsoft.com/office/powerpoint/2010/main" val="1391694462"/>
      </p:ext>
    </p:extLst>
  </p:cSld>
  <p:clrMapOvr>
    <a:masterClrMapping/>
  </p:clrMapOvr>
</p:sld>
</file>

<file path=ppt/theme/theme1.xml><?xml version="1.0" encoding="utf-8"?>
<a:theme xmlns:a="http://schemas.openxmlformats.org/drawingml/2006/main" name="Beeswif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swift" id="{E2F34FCA-977E-4CAA-BFDC-CB7EAA56FA46}" vid="{3CAA2755-1AF4-4FFB-8EC7-2F85730E7776}"/>
    </a:ext>
  </a:extLst>
</a:theme>
</file>

<file path=docProps/app.xml><?xml version="1.0" encoding="utf-8"?>
<Properties xmlns="http://schemas.openxmlformats.org/officeDocument/2006/extended-properties" xmlns:vt="http://schemas.openxmlformats.org/officeDocument/2006/docPropsVTypes">
  <Template>Beeswift</Template>
  <TotalTime>230</TotalTime>
  <Words>1170</Words>
  <Application>Microsoft Office PowerPoint</Application>
  <PresentationFormat>Widescreen</PresentationFormat>
  <Paragraphs>76</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Myriad Pro</vt:lpstr>
      <vt:lpstr>Symbol</vt:lpstr>
      <vt:lpstr>Times New Roman</vt:lpstr>
      <vt:lpstr>Wingdings</vt:lpstr>
      <vt:lpstr>Beeswift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Beeswift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Presentation</dc:title>
  <dc:subject>FR &amp; Anti-Static</dc:subject>
  <dc:creator>Andrew Dent</dc:creator>
  <cp:lastModifiedBy>Andrew Dent</cp:lastModifiedBy>
  <cp:revision>20</cp:revision>
  <dcterms:created xsi:type="dcterms:W3CDTF">2017-12-11T11:42:04Z</dcterms:created>
  <dcterms:modified xsi:type="dcterms:W3CDTF">2018-02-22T14:46:53Z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