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0" r:id="rId3"/>
    <p:sldId id="261" r:id="rId4"/>
    <p:sldId id="262" r:id="rId5"/>
    <p:sldId id="264"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116" d="100"/>
          <a:sy n="116" d="100"/>
        </p:scale>
        <p:origin x="2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8E09B37-ED38-43F5-9479-0DD39EF52C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1C04DDD3-1DBF-4F93-9B6A-E8B8A62EFCD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EF233EF1-1C18-4981-AC1C-A0F69527EACC}"/>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03D17655-F2EB-4A34-B6C9-B1F53293433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DD566341-ECB9-447A-8281-14725E085CFB}"/>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26308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E9B19B-810B-47D1-BD26-6FB2CF8494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AC2261C-80DB-427E-A963-5BF632C9A1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0C6C93F6-C2DA-497A-9660-952D7BA3FDC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72159ED0-A027-42B5-A2E3-3C9BDF0E615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a16="http://schemas.microsoft.com/office/drawing/2014/main" xmlns="" id="{F04F50E2-EB15-45D6-B996-23A2B76791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8DEE1612-839D-45C7-9ECD-A023ED301359}"/>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695387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86798F-C41F-4062-AFD4-7B161FDF18E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8CDE7793-6EAF-47B4-8C69-7E42C47F6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1C59751-32E4-4DDF-B388-B92ED93710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BBEB5FBF-49D1-4F92-9B77-38F5D7972C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72BB2866-C70D-4E96-82B8-393C6D7041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BE71F882-8BA9-4A1B-BE63-63E9F4C28C7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8" name="Footer Placeholder 7">
            <a:extLst>
              <a:ext uri="{FF2B5EF4-FFF2-40B4-BE49-F238E27FC236}">
                <a16:creationId xmlns:a16="http://schemas.microsoft.com/office/drawing/2014/main" xmlns="" id="{0EA1161E-0E09-4875-8D1C-823A810940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15E7F5AB-2386-402B-A2AE-2AB4E8122545}"/>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7056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F148BD-E3DA-43FC-AF68-91F96F9E2E0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FA4A601C-9FD4-4EA0-BB9F-C928B274DA3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F0A7F273-BF19-421B-B427-9EB02EDEA4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082BC6FA-FA0F-4DA7-9816-DDCB09F416D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860829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958A968-61A6-4F27-B155-F6EDE22F78B9}"/>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3" name="Footer Placeholder 2">
            <a:extLst>
              <a:ext uri="{FF2B5EF4-FFF2-40B4-BE49-F238E27FC236}">
                <a16:creationId xmlns:a16="http://schemas.microsoft.com/office/drawing/2014/main" xmlns="" id="{AC7B0241-777B-4914-A1B6-D936F96F22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D709C897-D636-4550-BD63-82591F6AC181}"/>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33352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778BE5-F3B6-49C8-A5DA-99DF80FB68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DA4CDDA-8C27-43C8-8A80-FF8C44A0FA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6666496A-B8A3-498A-AC9E-C4DE7017B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CDDBB58-3C2E-47E7-BF10-0EAB49E8156F}"/>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a16="http://schemas.microsoft.com/office/drawing/2014/main" xmlns="" id="{CC287DEB-1CD6-4653-9D83-5556082605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7B160DB-B2DA-4264-B817-853528ACD96F}"/>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95779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F549A3-4DB6-4ED9-A3BE-4EADD5B629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6AC544D8-EAD8-465D-BBE4-F4D8F2AA77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xmlns="" id="{8F51D356-2EC5-48D6-BBEB-C97CBD331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785C401-92FC-448D-91BC-E1C4B437BEA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6" name="Footer Placeholder 5">
            <a:extLst>
              <a:ext uri="{FF2B5EF4-FFF2-40B4-BE49-F238E27FC236}">
                <a16:creationId xmlns:a16="http://schemas.microsoft.com/office/drawing/2014/main" xmlns="" id="{5E19C65B-24FC-449D-B96C-CA268773A7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7785E06-5418-43A9-90B6-4EED5456FA22}"/>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3035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265BE8-4287-451C-A50D-5F91A0B5CC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97F57EA1-5C74-4637-A1D6-FF9C81B356B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C845E56-4A12-4796-9F78-2335315CD4BE}"/>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a16="http://schemas.microsoft.com/office/drawing/2014/main" xmlns="" id="{2CF6A9FD-6959-4E03-84B5-D854C479F6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73D50564-D5BB-4DD6-9D8C-05375024CA1E}"/>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112557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8DEC368-F248-47DA-8253-64DBBAA619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F8AF3F4B-C6BE-48B7-82D9-3D5C533DC6E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349ABB8-B6AD-47DA-BFA9-12462BF0DB60}"/>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a16="http://schemas.microsoft.com/office/drawing/2014/main" xmlns="" id="{937B9912-8464-4771-A2A1-756BF857C5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6C55437-AF38-471D-8F38-E820460C0E2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426300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A6E79FAA-2E35-4D03-BD63-3236E116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a16="http://schemas.microsoft.com/office/drawing/2014/main" xmlns="" id="{E9FC25E4-145E-4119-B782-1F327F876A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BD188496-8BAE-4D6D-B349-4856DC50DD36}"/>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9E2F34E1-80D3-44BB-9C06-23650C57F63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820177C3-B664-4353-8C4E-13FBC1D2BE2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43332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55B02C1C-A54C-45CE-A1C2-EBBD892B99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a16="http://schemas.microsoft.com/office/drawing/2014/main" xmlns="" id="{336C395D-9467-4BC0-8214-2FACD840848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3E01D5F5-638A-401E-91C9-67206977F424}"/>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E5868CCD-1F64-453F-8EBC-307A318BA8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B039FBC7-C15F-4D8F-BC7E-16319511AE8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69954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AFC0C6C-6740-4755-A35A-C3F8A1A252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a16="http://schemas.microsoft.com/office/drawing/2014/main" xmlns="" id="{8749C099-EC4E-4190-8E10-123D15388D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F4235834-DB39-40E3-8E2C-C93559D4A133}"/>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4DF44385-5D0B-489E-9031-B5C5394624A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DEE7DD0D-0B62-4BD7-A6C5-2634BB4E1284}"/>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82615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5E910C44-7FC2-4E82-AF87-2444A11507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a16="http://schemas.microsoft.com/office/drawing/2014/main" xmlns="" id="{0400EA01-36C9-4C29-8E55-79C3C8A108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C1C085C7-9630-4D42-8918-7F7AAFB7CE7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6F4D49C0-2F4C-406F-8A7E-2FEAC9F5FB7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FA090C6B-04C5-438F-AC0C-A84BDD19E177}"/>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216840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ED3E1EC-EB0D-4B6E-8B8B-58AF504B16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itle 1">
            <a:extLst>
              <a:ext uri="{FF2B5EF4-FFF2-40B4-BE49-F238E27FC236}">
                <a16:creationId xmlns:a16="http://schemas.microsoft.com/office/drawing/2014/main" xmlns="" id="{8EF44462-ECA5-46AC-8EFC-DAF17D1275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8BF65FDE-E5C6-4BF4-BADB-18B1ED851EFA}"/>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4" name="Footer Placeholder 3">
            <a:extLst>
              <a:ext uri="{FF2B5EF4-FFF2-40B4-BE49-F238E27FC236}">
                <a16:creationId xmlns:a16="http://schemas.microsoft.com/office/drawing/2014/main" xmlns="" id="{0796AC95-E367-499C-8B5C-6F03A020F6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9D110775-09C5-435A-A67C-C91920CE3BCC}"/>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529226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8216DA48-4199-4280-B438-00FE3DAB2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24" y="0"/>
            <a:ext cx="12186176" cy="6858000"/>
          </a:xfrm>
          <a:prstGeom prst="rect">
            <a:avLst/>
          </a:prstGeom>
        </p:spPr>
      </p:pic>
      <p:sp>
        <p:nvSpPr>
          <p:cNvPr id="2" name="Title 1">
            <a:extLst>
              <a:ext uri="{FF2B5EF4-FFF2-40B4-BE49-F238E27FC236}">
                <a16:creationId xmlns:a16="http://schemas.microsoft.com/office/drawing/2014/main" xmlns="" id="{78E24C11-3718-4052-AD63-1E8FC5E109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CD898EB4-4709-46DA-8AF6-AE0D83D34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902BB4-1F48-4BEF-9998-BB7199623835}"/>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a16="http://schemas.microsoft.com/office/drawing/2014/main" xmlns="" id="{1B08B8A5-B727-4931-8D6D-41B457169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8BEFF1E7-B18E-472A-9D3B-765D0285085D}"/>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107196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14C8C4-7B42-448E-9D64-CEDD8B1E65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3EC4A08B-DADC-4611-971E-283C0A6658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85984DB-D515-4D1E-9EFB-7FCE47D99781}"/>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a16="http://schemas.microsoft.com/office/drawing/2014/main" xmlns="" id="{D6427CA3-225E-4CC2-B267-F9FA8CED3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004D948-B09C-4A33-87EE-CEE4AB862926}"/>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329445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AD81BB-F502-46D1-A816-597CD14916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13A6D262-D402-468A-B574-398BABEF0F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A915755F-D1E7-43E1-935B-C6642E322DA2}"/>
              </a:ext>
            </a:extLst>
          </p:cNvPr>
          <p:cNvSpPr>
            <a:spLocks noGrp="1"/>
          </p:cNvSpPr>
          <p:nvPr>
            <p:ph type="dt" sz="half" idx="10"/>
          </p:nvPr>
        </p:nvSpPr>
        <p:spPr/>
        <p:txBody>
          <a:bodyPr/>
          <a:lstStyle/>
          <a:p>
            <a:fld id="{102E31A4-2B6B-4845-81F7-6ACA36A041F2}" type="datetimeFigureOut">
              <a:rPr lang="en-GB" smtClean="0"/>
              <a:t>22/02/2018</a:t>
            </a:fld>
            <a:endParaRPr lang="en-GB"/>
          </a:p>
        </p:txBody>
      </p:sp>
      <p:sp>
        <p:nvSpPr>
          <p:cNvPr id="5" name="Footer Placeholder 4">
            <a:extLst>
              <a:ext uri="{FF2B5EF4-FFF2-40B4-BE49-F238E27FC236}">
                <a16:creationId xmlns:a16="http://schemas.microsoft.com/office/drawing/2014/main" xmlns="" id="{60AD014E-D265-40EC-BA67-2B6C730121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4597A7B5-756F-44F1-AF77-6876CAD9D9F3}"/>
              </a:ext>
            </a:extLst>
          </p:cNvPr>
          <p:cNvSpPr>
            <a:spLocks noGrp="1"/>
          </p:cNvSpPr>
          <p:nvPr>
            <p:ph type="sldNum" sz="quarter" idx="12"/>
          </p:nvPr>
        </p:nvSpPr>
        <p:spPr/>
        <p:txBody>
          <a:bodyPr/>
          <a:lstStyle/>
          <a:p>
            <a:fld id="{7B9EDF20-2281-431F-B56B-5A16BC4C9C05}" type="slidenum">
              <a:rPr lang="en-GB" smtClean="0"/>
              <a:t>‹#›</a:t>
            </a:fld>
            <a:endParaRPr lang="en-GB"/>
          </a:p>
        </p:txBody>
      </p:sp>
    </p:spTree>
    <p:extLst>
      <p:ext uri="{BB962C8B-B14F-4D97-AF65-F5344CB8AC3E}">
        <p14:creationId xmlns:p14="http://schemas.microsoft.com/office/powerpoint/2010/main" val="90300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27817A7-32D5-45C8-8F93-3AFB2B0B1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7022C68C-E132-4137-82D8-DD985A168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4307A82-C35F-44A1-BFF6-501887ECCA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2E31A4-2B6B-4845-81F7-6ACA36A041F2}" type="datetimeFigureOut">
              <a:rPr lang="en-GB" smtClean="0"/>
              <a:t>22/02/2018</a:t>
            </a:fld>
            <a:endParaRPr lang="en-GB"/>
          </a:p>
        </p:txBody>
      </p:sp>
      <p:sp>
        <p:nvSpPr>
          <p:cNvPr id="5" name="Footer Placeholder 4">
            <a:extLst>
              <a:ext uri="{FF2B5EF4-FFF2-40B4-BE49-F238E27FC236}">
                <a16:creationId xmlns:a16="http://schemas.microsoft.com/office/drawing/2014/main" xmlns="" id="{14F2EDBF-0ADC-4871-937C-2C79C2C9D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987D4F91-AD70-4199-94CF-7F39354B59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EDF20-2281-431F-B56B-5A16BC4C9C05}" type="slidenum">
              <a:rPr lang="en-GB" smtClean="0"/>
              <a:t>‹#›</a:t>
            </a:fld>
            <a:endParaRPr lang="en-GB"/>
          </a:p>
        </p:txBody>
      </p:sp>
    </p:spTree>
    <p:extLst>
      <p:ext uri="{BB962C8B-B14F-4D97-AF65-F5344CB8AC3E}">
        <p14:creationId xmlns:p14="http://schemas.microsoft.com/office/powerpoint/2010/main" val="385626051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7" r:id="rId3"/>
    <p:sldLayoutId id="2147483676" r:id="rId4"/>
    <p:sldLayoutId id="2147483675" r:id="rId5"/>
    <p:sldLayoutId id="2147483674"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beeswift.co.uk/" TargetMode="External"/><Relationship Id="rId1" Type="http://schemas.openxmlformats.org/officeDocument/2006/relationships/slideLayout" Target="../slideLayouts/slideLayout5.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26F8E7F-80B1-4D28-8309-BA51EC576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4" y="0"/>
            <a:ext cx="12180351" cy="6858000"/>
          </a:xfrm>
          <a:prstGeom prst="rect">
            <a:avLst/>
          </a:prstGeom>
        </p:spPr>
      </p:pic>
      <p:sp>
        <p:nvSpPr>
          <p:cNvPr id="2" name="TextBox 1"/>
          <p:cNvSpPr txBox="1"/>
          <p:nvPr/>
        </p:nvSpPr>
        <p:spPr>
          <a:xfrm>
            <a:off x="3546275" y="3050002"/>
            <a:ext cx="5251736" cy="1754326"/>
          </a:xfrm>
          <a:prstGeom prst="rect">
            <a:avLst/>
          </a:prstGeom>
          <a:noFill/>
        </p:spPr>
        <p:txBody>
          <a:bodyPr wrap="square" rtlCol="0">
            <a:spAutoFit/>
          </a:bodyPr>
          <a:lstStyle/>
          <a:p>
            <a:pPr algn="ctr"/>
            <a:r>
              <a:rPr lang="en-GB" sz="6000" b="1" dirty="0" smtClean="0"/>
              <a:t>EN ISO 20345</a:t>
            </a:r>
          </a:p>
          <a:p>
            <a:pPr algn="ctr"/>
            <a:r>
              <a:rPr lang="en-GB" sz="4400" b="1" dirty="0" smtClean="0"/>
              <a:t>Safety Footwear</a:t>
            </a:r>
            <a:endParaRPr lang="en-GB" sz="4400" b="1" dirty="0"/>
          </a:p>
        </p:txBody>
      </p:sp>
    </p:spTree>
    <p:extLst>
      <p:ext uri="{BB962C8B-B14F-4D97-AF65-F5344CB8AC3E}">
        <p14:creationId xmlns:p14="http://schemas.microsoft.com/office/powerpoint/2010/main" val="972648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78909" y="1376399"/>
            <a:ext cx="8280669" cy="1200329"/>
          </a:xfrm>
          <a:prstGeom prst="rect">
            <a:avLst/>
          </a:prstGeom>
          <a:noFill/>
          <a:ln cap="flat">
            <a:noFill/>
          </a:ln>
        </p:spPr>
        <p:txBody>
          <a:bodyPr vert="horz" wrap="square" lIns="91440" tIns="45720" rIns="91440" bIns="45720" anchor="t" anchorCtr="0" compatLnSpc="1">
            <a:spAutoFit/>
          </a:bodyPr>
          <a:lstStyle/>
          <a:p>
            <a:r>
              <a:rPr lang="en-GB" dirty="0"/>
              <a:t>Your foot is the foundation of your body. Like the foundation of a building, they need to be strong. You spend a lot of time on your feet and if you don’t wear the correct safety footwear and are caught in an accident you could do damage which could cause your life to change drastically.</a:t>
            </a:r>
          </a:p>
        </p:txBody>
      </p:sp>
      <p:sp>
        <p:nvSpPr>
          <p:cNvPr id="7" name="TextBox 6"/>
          <p:cNvSpPr txBox="1"/>
          <p:nvPr/>
        </p:nvSpPr>
        <p:spPr>
          <a:xfrm>
            <a:off x="3480370" y="685739"/>
            <a:ext cx="6479176" cy="523220"/>
          </a:xfrm>
          <a:prstGeom prst="rect">
            <a:avLst/>
          </a:prstGeom>
          <a:noFill/>
        </p:spPr>
        <p:txBody>
          <a:bodyPr wrap="square" rtlCol="0">
            <a:spAutoFit/>
          </a:bodyPr>
          <a:lstStyle/>
          <a:p>
            <a:r>
              <a:rPr lang="en-GB" sz="2800" b="1" dirty="0" smtClean="0"/>
              <a:t>EN ISO 20345 – Safety Footwear</a:t>
            </a:r>
            <a:endParaRPr lang="en-GB" sz="2800" b="1" dirty="0"/>
          </a:p>
        </p:txBody>
      </p:sp>
      <p:sp>
        <p:nvSpPr>
          <p:cNvPr id="10" name="TextBox 9"/>
          <p:cNvSpPr txBox="1"/>
          <p:nvPr/>
        </p:nvSpPr>
        <p:spPr>
          <a:xfrm>
            <a:off x="3478908" y="2576728"/>
            <a:ext cx="8280669" cy="1200329"/>
          </a:xfrm>
          <a:prstGeom prst="rect">
            <a:avLst/>
          </a:prstGeom>
          <a:noFill/>
          <a:ln cap="flat">
            <a:noFill/>
          </a:ln>
        </p:spPr>
        <p:txBody>
          <a:bodyPr vert="horz" wrap="square" lIns="91440" tIns="45720" rIns="91440" bIns="45720" anchor="t" anchorCtr="0" compatLnSpc="1">
            <a:spAutoFit/>
          </a:bodyPr>
          <a:lstStyle/>
          <a:p>
            <a:r>
              <a:rPr lang="en-GB" dirty="0"/>
              <a:t>According to HSE statistical analysis, 196,910 (29%) of accidents in 2016/2017 are caused by slips. Some of these could have been prevented with correct footwear. Getting the right footwear will make life safer and easier. Employers are legally responsible for providing the correct footwear. </a:t>
            </a:r>
          </a:p>
        </p:txBody>
      </p:sp>
      <p:sp>
        <p:nvSpPr>
          <p:cNvPr id="11" name="TextBox 10"/>
          <p:cNvSpPr txBox="1"/>
          <p:nvPr/>
        </p:nvSpPr>
        <p:spPr>
          <a:xfrm>
            <a:off x="3478908" y="3777057"/>
            <a:ext cx="8280669" cy="923330"/>
          </a:xfrm>
          <a:prstGeom prst="rect">
            <a:avLst/>
          </a:prstGeom>
          <a:noFill/>
          <a:ln cap="flat">
            <a:noFill/>
          </a:ln>
        </p:spPr>
        <p:txBody>
          <a:bodyPr vert="horz" wrap="square" lIns="91440" tIns="45720" rIns="91440" bIns="45720" anchor="t" anchorCtr="0" compatLnSpc="1">
            <a:spAutoFit/>
          </a:bodyPr>
          <a:lstStyle/>
          <a:p>
            <a:r>
              <a:rPr lang="en-GB" dirty="0"/>
              <a:t>The safety footwear standard is referred as EN ISO 20345. The EN ISO 20345 standard sets out minimum requirements that safety footwear must be successfully tested against.</a:t>
            </a:r>
          </a:p>
        </p:txBody>
      </p:sp>
      <p:sp>
        <p:nvSpPr>
          <p:cNvPr id="12" name="TextBox 11"/>
          <p:cNvSpPr txBox="1"/>
          <p:nvPr/>
        </p:nvSpPr>
        <p:spPr>
          <a:xfrm>
            <a:off x="3478907" y="4700387"/>
            <a:ext cx="8280669" cy="1200329"/>
          </a:xfrm>
          <a:prstGeom prst="rect">
            <a:avLst/>
          </a:prstGeom>
          <a:noFill/>
          <a:ln cap="flat">
            <a:noFill/>
          </a:ln>
        </p:spPr>
        <p:txBody>
          <a:bodyPr vert="horz" wrap="square" lIns="91440" tIns="45720" rIns="91440" bIns="45720" anchor="t" anchorCtr="0" compatLnSpc="1">
            <a:spAutoFit/>
          </a:bodyPr>
          <a:lstStyle/>
          <a:p>
            <a:r>
              <a:rPr lang="en-GB" dirty="0"/>
              <a:t>The standard specifies </a:t>
            </a:r>
            <a:r>
              <a:rPr lang="en-GB" i="1" dirty="0"/>
              <a:t>all</a:t>
            </a:r>
            <a:r>
              <a:rPr lang="en-GB" dirty="0"/>
              <a:t> safety footwear must have toe protection. Basic safety footwear will have this as a minimum, but safety footwear can be tested for a lot of extra protective features. These are referred to as letter combinations which are explained </a:t>
            </a:r>
            <a:r>
              <a:rPr lang="en-GB" dirty="0" smtClean="0"/>
              <a:t>in the next slide.</a:t>
            </a:r>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929" y="5900716"/>
            <a:ext cx="2163077" cy="80862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9" y="5019268"/>
            <a:ext cx="2146601" cy="802468"/>
          </a:xfrm>
          <a:prstGeom prst="rect">
            <a:avLst/>
          </a:prstGeom>
        </p:spPr>
      </p:pic>
    </p:spTree>
    <p:extLst>
      <p:ext uri="{BB962C8B-B14F-4D97-AF65-F5344CB8AC3E}">
        <p14:creationId xmlns:p14="http://schemas.microsoft.com/office/powerpoint/2010/main" val="362321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80370" y="685739"/>
            <a:ext cx="6479176" cy="523220"/>
          </a:xfrm>
          <a:prstGeom prst="rect">
            <a:avLst/>
          </a:prstGeom>
          <a:noFill/>
        </p:spPr>
        <p:txBody>
          <a:bodyPr wrap="square" rtlCol="0">
            <a:spAutoFit/>
          </a:bodyPr>
          <a:lstStyle/>
          <a:p>
            <a:r>
              <a:rPr lang="en-GB" sz="2800" b="1" dirty="0" smtClean="0"/>
              <a:t>EN ISO 20345 – Safety Footwear</a:t>
            </a:r>
            <a:endParaRPr lang="en-GB" sz="2800" b="1" dirty="0"/>
          </a:p>
        </p:txBody>
      </p:sp>
      <p:graphicFrame>
        <p:nvGraphicFramePr>
          <p:cNvPr id="2" name="Table 1"/>
          <p:cNvGraphicFramePr>
            <a:graphicFrameLocks noGrp="1"/>
          </p:cNvGraphicFramePr>
          <p:nvPr>
            <p:extLst>
              <p:ext uri="{D42A27DB-BD31-4B8C-83A1-F6EECF244321}">
                <p14:modId xmlns:p14="http://schemas.microsoft.com/office/powerpoint/2010/main" val="1853538402"/>
              </p:ext>
            </p:extLst>
          </p:nvPr>
        </p:nvGraphicFramePr>
        <p:xfrm>
          <a:off x="3900684" y="1759685"/>
          <a:ext cx="7820003" cy="4119372"/>
        </p:xfrm>
        <a:graphic>
          <a:graphicData uri="http://schemas.openxmlformats.org/drawingml/2006/table">
            <a:tbl>
              <a:tblPr firstRow="1" firstCol="1" bandRow="1">
                <a:tableStyleId>{5C22544A-7EE6-4342-B048-85BDC9FD1C3A}</a:tableStyleId>
              </a:tblPr>
              <a:tblGrid>
                <a:gridCol w="1594184"/>
                <a:gridCol w="2458930"/>
                <a:gridCol w="3766889"/>
              </a:tblGrid>
              <a:tr h="232449">
                <a:tc>
                  <a:txBody>
                    <a:bodyPr/>
                    <a:lstStyle/>
                    <a:p>
                      <a:pPr>
                        <a:lnSpc>
                          <a:spcPct val="106000"/>
                        </a:lnSpc>
                        <a:spcBef>
                          <a:spcPts val="500"/>
                        </a:spcBef>
                        <a:spcAft>
                          <a:spcPts val="0"/>
                        </a:spcAft>
                      </a:pPr>
                      <a:r>
                        <a:rPr lang="en-GB" sz="1500">
                          <a:effectLst/>
                        </a:rPr>
                        <a:t>Rating</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Letter Combinations</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Description</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475133">
                <a:tc>
                  <a:txBody>
                    <a:bodyPr/>
                    <a:lstStyle/>
                    <a:p>
                      <a:pPr>
                        <a:lnSpc>
                          <a:spcPct val="106000"/>
                        </a:lnSpc>
                        <a:spcBef>
                          <a:spcPts val="500"/>
                        </a:spcBef>
                        <a:spcAft>
                          <a:spcPts val="0"/>
                        </a:spcAft>
                      </a:pPr>
                      <a:r>
                        <a:rPr lang="en-GB" sz="1500">
                          <a:effectLst/>
                        </a:rPr>
                        <a:t>NS</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Non-Safety, Does not comply with EN ISO 20345.</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232449">
                <a:tc>
                  <a:txBody>
                    <a:bodyPr/>
                    <a:lstStyle/>
                    <a:p>
                      <a:pPr>
                        <a:lnSpc>
                          <a:spcPct val="106000"/>
                        </a:lnSpc>
                        <a:spcBef>
                          <a:spcPts val="500"/>
                        </a:spcBef>
                        <a:spcAft>
                          <a:spcPts val="0"/>
                        </a:spcAft>
                      </a:pPr>
                      <a:r>
                        <a:rPr lang="en-GB" sz="1500">
                          <a:effectLst/>
                        </a:rPr>
                        <a:t>SB</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Safety toecap protecting against 200J impact.</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475133">
                <a:tc>
                  <a:txBody>
                    <a:bodyPr/>
                    <a:lstStyle/>
                    <a:p>
                      <a:pPr>
                        <a:lnSpc>
                          <a:spcPct val="106000"/>
                        </a:lnSpc>
                        <a:spcBef>
                          <a:spcPts val="500"/>
                        </a:spcBef>
                        <a:spcAft>
                          <a:spcPts val="0"/>
                        </a:spcAft>
                      </a:pPr>
                      <a:r>
                        <a:rPr lang="en-GB" sz="1500">
                          <a:effectLst/>
                        </a:rPr>
                        <a:t>SBP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As per SB, with penetration resistant midsole (P).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717817">
                <a:tc>
                  <a:txBody>
                    <a:bodyPr/>
                    <a:lstStyle/>
                    <a:p>
                      <a:pPr>
                        <a:lnSpc>
                          <a:spcPct val="106000"/>
                        </a:lnSpc>
                        <a:spcBef>
                          <a:spcPts val="500"/>
                        </a:spcBef>
                        <a:spcAft>
                          <a:spcPts val="0"/>
                        </a:spcAft>
                      </a:pPr>
                      <a:r>
                        <a:rPr lang="en-GB" sz="1500">
                          <a:effectLst/>
                        </a:rPr>
                        <a:t>S1</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  FO  E</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As per SB, with Anti-static properties (A), Fuel oil resistant outsole (FO), Energy absorbing heel (E).</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475133">
                <a:tc>
                  <a:txBody>
                    <a:bodyPr/>
                    <a:lstStyle/>
                    <a:p>
                      <a:pPr>
                        <a:lnSpc>
                          <a:spcPct val="106000"/>
                        </a:lnSpc>
                        <a:spcBef>
                          <a:spcPts val="500"/>
                        </a:spcBef>
                        <a:spcAft>
                          <a:spcPts val="0"/>
                        </a:spcAft>
                      </a:pPr>
                      <a:r>
                        <a:rPr lang="en-GB" sz="1500">
                          <a:effectLst/>
                        </a:rPr>
                        <a:t>S1P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  FO  E  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As per S1, with penetration resistant midsole (P).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232449">
                <a:tc>
                  <a:txBody>
                    <a:bodyPr/>
                    <a:lstStyle/>
                    <a:p>
                      <a:pPr>
                        <a:lnSpc>
                          <a:spcPct val="106000"/>
                        </a:lnSpc>
                        <a:spcBef>
                          <a:spcPts val="500"/>
                        </a:spcBef>
                        <a:spcAft>
                          <a:spcPts val="0"/>
                        </a:spcAft>
                      </a:pPr>
                      <a:r>
                        <a:rPr lang="en-GB" sz="1500">
                          <a:effectLst/>
                        </a:rPr>
                        <a:t>S2</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  FO  E  WRU</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As per S1, with Water resistant upper (WRU).</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475133">
                <a:tc>
                  <a:txBody>
                    <a:bodyPr/>
                    <a:lstStyle/>
                    <a:p>
                      <a:pPr>
                        <a:lnSpc>
                          <a:spcPct val="106000"/>
                        </a:lnSpc>
                        <a:spcBef>
                          <a:spcPts val="500"/>
                        </a:spcBef>
                        <a:spcAft>
                          <a:spcPts val="0"/>
                        </a:spcAft>
                      </a:pPr>
                      <a:r>
                        <a:rPr lang="en-GB" sz="1500">
                          <a:effectLst/>
                        </a:rPr>
                        <a:t>S3</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  FO  E  WRU  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As per S2, with penetration resistant midsole (P).</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232449">
                <a:tc>
                  <a:txBody>
                    <a:bodyPr/>
                    <a:lstStyle/>
                    <a:p>
                      <a:pPr>
                        <a:lnSpc>
                          <a:spcPct val="106000"/>
                        </a:lnSpc>
                        <a:spcBef>
                          <a:spcPts val="500"/>
                        </a:spcBef>
                        <a:spcAft>
                          <a:spcPts val="0"/>
                        </a:spcAft>
                      </a:pPr>
                      <a:r>
                        <a:rPr lang="en-GB" sz="1500">
                          <a:effectLst/>
                        </a:rPr>
                        <a:t>S4</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  FO  E  Waterproof</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As per S1, with waterproof seal.</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r h="475133">
                <a:tc>
                  <a:txBody>
                    <a:bodyPr/>
                    <a:lstStyle/>
                    <a:p>
                      <a:pPr>
                        <a:lnSpc>
                          <a:spcPct val="106000"/>
                        </a:lnSpc>
                        <a:spcBef>
                          <a:spcPts val="500"/>
                        </a:spcBef>
                        <a:spcAft>
                          <a:spcPts val="0"/>
                        </a:spcAft>
                      </a:pPr>
                      <a:r>
                        <a:rPr lang="en-GB" sz="1500">
                          <a:effectLst/>
                        </a:rPr>
                        <a:t>S5</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a:effectLst/>
                        </a:rPr>
                        <a:t>A  FO  E  P  Waterproof</a:t>
                      </a:r>
                      <a:endParaRPr lang="en-GB" sz="150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c>
                  <a:txBody>
                    <a:bodyPr/>
                    <a:lstStyle/>
                    <a:p>
                      <a:pPr>
                        <a:lnSpc>
                          <a:spcPct val="106000"/>
                        </a:lnSpc>
                        <a:spcBef>
                          <a:spcPts val="500"/>
                        </a:spcBef>
                        <a:spcAft>
                          <a:spcPts val="0"/>
                        </a:spcAft>
                      </a:pPr>
                      <a:r>
                        <a:rPr lang="en-GB" sz="1500" dirty="0">
                          <a:effectLst/>
                        </a:rPr>
                        <a:t>As per S4, with penetration resistant midsole (P).</a:t>
                      </a:r>
                      <a:endParaRPr lang="en-GB"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93674" marR="93674" marT="0" marB="0"/>
                </a:tc>
              </a:tr>
            </a:tbl>
          </a:graphicData>
        </a:graphic>
      </p:graphicFrame>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929" y="5900716"/>
            <a:ext cx="2163077" cy="8086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9" y="5019268"/>
            <a:ext cx="2146601" cy="802468"/>
          </a:xfrm>
          <a:prstGeom prst="rect">
            <a:avLst/>
          </a:prstGeom>
        </p:spPr>
      </p:pic>
    </p:spTree>
    <p:extLst>
      <p:ext uri="{BB962C8B-B14F-4D97-AF65-F5344CB8AC3E}">
        <p14:creationId xmlns:p14="http://schemas.microsoft.com/office/powerpoint/2010/main" val="5794146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80370" y="496268"/>
            <a:ext cx="6479176" cy="523220"/>
          </a:xfrm>
          <a:prstGeom prst="rect">
            <a:avLst/>
          </a:prstGeom>
          <a:noFill/>
        </p:spPr>
        <p:txBody>
          <a:bodyPr wrap="square" rtlCol="0">
            <a:spAutoFit/>
          </a:bodyPr>
          <a:lstStyle/>
          <a:p>
            <a:r>
              <a:rPr lang="en-GB" sz="2800" b="1" dirty="0" smtClean="0"/>
              <a:t>EN ISO 20345 – Safety Footwear</a:t>
            </a:r>
            <a:endParaRPr lang="en-GB" sz="2800" b="1" dirty="0"/>
          </a:p>
        </p:txBody>
      </p:sp>
      <p:sp>
        <p:nvSpPr>
          <p:cNvPr id="3" name="Rectangle 2"/>
          <p:cNvSpPr/>
          <p:nvPr/>
        </p:nvSpPr>
        <p:spPr>
          <a:xfrm>
            <a:off x="3478907" y="976180"/>
            <a:ext cx="7142205" cy="3625351"/>
          </a:xfrm>
          <a:prstGeom prst="rect">
            <a:avLst/>
          </a:prstGeom>
        </p:spPr>
        <p:txBody>
          <a:bodyPr wrap="square">
            <a:spAutoFit/>
          </a:bodyPr>
          <a:lstStyle/>
          <a:p>
            <a:pPr>
              <a:lnSpc>
                <a:spcPct val="106000"/>
              </a:lnSpc>
              <a:spcAft>
                <a:spcPts val="800"/>
              </a:spcAft>
            </a:pPr>
            <a:r>
              <a:rPr lang="en-GB" sz="1600" dirty="0">
                <a:latin typeface="Myriad Pro" panose="020B0503030403020204" pitchFamily="34" charset="0"/>
                <a:ea typeface="Calibri" panose="020F0502020204030204" pitchFamily="34" charset="0"/>
                <a:cs typeface="Times New Roman" panose="02020603050405020304" pitchFamily="18" charset="0"/>
              </a:rPr>
              <a:t>Other additional testing may give</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C  </a:t>
            </a:r>
            <a:r>
              <a:rPr lang="en-GB" sz="1600" dirty="0">
                <a:latin typeface="Myriad Pro" panose="020B0503030403020204" pitchFamily="34" charset="0"/>
                <a:ea typeface="Calibri" panose="020F0502020204030204" pitchFamily="34" charset="0"/>
                <a:cs typeface="Times New Roman" panose="02020603050405020304" pitchFamily="18" charset="0"/>
              </a:rPr>
              <a:t>-  Conductive</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I  </a:t>
            </a:r>
            <a:r>
              <a:rPr lang="en-GB" sz="1600" dirty="0">
                <a:latin typeface="Myriad Pro" panose="020B0503030403020204" pitchFamily="34" charset="0"/>
                <a:ea typeface="Calibri" panose="020F0502020204030204" pitchFamily="34" charset="0"/>
                <a:cs typeface="Times New Roman" panose="02020603050405020304" pitchFamily="18" charset="0"/>
              </a:rPr>
              <a:t>-  Electrical Insulating Footwear</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HI  </a:t>
            </a:r>
            <a:r>
              <a:rPr lang="en-GB" sz="1600" dirty="0">
                <a:latin typeface="Myriad Pro" panose="020B0503030403020204" pitchFamily="34" charset="0"/>
                <a:ea typeface="Calibri" panose="020F0502020204030204" pitchFamily="34" charset="0"/>
                <a:cs typeface="Times New Roman" panose="02020603050405020304" pitchFamily="18" charset="0"/>
              </a:rPr>
              <a:t>-  Insulation against heat</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CL  </a:t>
            </a:r>
            <a:r>
              <a:rPr lang="en-GB" sz="1600" dirty="0">
                <a:latin typeface="Myriad Pro" panose="020B0503030403020204" pitchFamily="34" charset="0"/>
                <a:ea typeface="Calibri" panose="020F0502020204030204" pitchFamily="34" charset="0"/>
                <a:cs typeface="Times New Roman" panose="02020603050405020304" pitchFamily="18" charset="0"/>
              </a:rPr>
              <a:t>-  Insulation against cold</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M  </a:t>
            </a:r>
            <a:r>
              <a:rPr lang="en-GB" sz="1600" dirty="0">
                <a:latin typeface="Myriad Pro" panose="020B0503030403020204" pitchFamily="34" charset="0"/>
                <a:ea typeface="Calibri" panose="020F0502020204030204" pitchFamily="34" charset="0"/>
                <a:cs typeface="Times New Roman" panose="02020603050405020304" pitchFamily="18" charset="0"/>
              </a:rPr>
              <a:t>-  Metatarsal Protection</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AN  </a:t>
            </a:r>
            <a:r>
              <a:rPr lang="en-GB" sz="1600" dirty="0">
                <a:latin typeface="Myriad Pro" panose="020B0503030403020204" pitchFamily="34" charset="0"/>
                <a:ea typeface="Calibri" panose="020F0502020204030204" pitchFamily="34" charset="0"/>
                <a:cs typeface="Times New Roman" panose="02020603050405020304" pitchFamily="18" charset="0"/>
              </a:rPr>
              <a:t>-  Ankle protection</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CR  </a:t>
            </a:r>
            <a:r>
              <a:rPr lang="en-GB" sz="1600" dirty="0">
                <a:latin typeface="Myriad Pro" panose="020B0503030403020204" pitchFamily="34" charset="0"/>
                <a:ea typeface="Calibri" panose="020F0502020204030204" pitchFamily="34" charset="0"/>
                <a:cs typeface="Times New Roman" panose="02020603050405020304" pitchFamily="18" charset="0"/>
              </a:rPr>
              <a:t>-  Cut resistant upper</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HRO  </a:t>
            </a:r>
            <a:r>
              <a:rPr lang="en-GB" sz="1600" dirty="0">
                <a:latin typeface="Myriad Pro" panose="020B0503030403020204" pitchFamily="34" charset="0"/>
                <a:ea typeface="Calibri" panose="020F0502020204030204" pitchFamily="34" charset="0"/>
                <a:cs typeface="Times New Roman" panose="02020603050405020304" pitchFamily="18" charset="0"/>
              </a:rPr>
              <a:t>-  Heat resistant outside compound: shall withstand 300</a:t>
            </a:r>
            <a:r>
              <a:rPr lang="en-GB" sz="1600" dirty="0">
                <a:latin typeface="Calibri" panose="020F0502020204030204" pitchFamily="34" charset="0"/>
                <a:ea typeface="Calibri" panose="020F0502020204030204" pitchFamily="34" charset="0"/>
                <a:cs typeface="Calibri" panose="020F0502020204030204" pitchFamily="34" charset="0"/>
              </a:rPr>
              <a:t> °C</a:t>
            </a:r>
            <a:r>
              <a:rPr lang="en-GB" sz="1600" dirty="0">
                <a:latin typeface="Myriad Pro" panose="020B0503030403020204" pitchFamily="34" charset="0"/>
                <a:ea typeface="Calibri" panose="020F0502020204030204" pitchFamily="34" charset="0"/>
                <a:cs typeface="Times New Roman" panose="02020603050405020304" pitchFamily="18" charset="0"/>
              </a:rPr>
              <a:t> for 60s</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n-GB" sz="1600" dirty="0" smtClean="0">
                <a:latin typeface="Myriad Pro" panose="020B0503030403020204" pitchFamily="34" charset="0"/>
                <a:ea typeface="Calibri" panose="020F0502020204030204" pitchFamily="34" charset="0"/>
                <a:cs typeface="Times New Roman" panose="02020603050405020304" pitchFamily="18" charset="0"/>
              </a:rPr>
              <a:t>	WR  </a:t>
            </a:r>
            <a:r>
              <a:rPr lang="en-GB" sz="1600" dirty="0">
                <a:latin typeface="Myriad Pro" panose="020B0503030403020204" pitchFamily="34" charset="0"/>
                <a:ea typeface="Calibri" panose="020F0502020204030204" pitchFamily="34" charset="0"/>
                <a:cs typeface="Times New Roman" panose="02020603050405020304" pitchFamily="18" charset="0"/>
              </a:rPr>
              <a:t>-  Water resistant footwear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3478907" y="4576817"/>
            <a:ext cx="8280669" cy="646331"/>
          </a:xfrm>
          <a:prstGeom prst="rect">
            <a:avLst/>
          </a:prstGeom>
          <a:noFill/>
          <a:ln cap="flat">
            <a:noFill/>
          </a:ln>
        </p:spPr>
        <p:txBody>
          <a:bodyPr vert="horz" wrap="square" lIns="91440" tIns="45720" rIns="91440" bIns="45720" anchor="t" anchorCtr="0" compatLnSpc="1">
            <a:spAutoFit/>
          </a:bodyPr>
          <a:lstStyle/>
          <a:p>
            <a:r>
              <a:rPr lang="en-GB" dirty="0"/>
              <a:t>In addition to the ratings shown above (S1, SB, S3 etc) all safety footwear must have a degree of slip resistance. The levels of slip resistance are:</a:t>
            </a:r>
          </a:p>
        </p:txBody>
      </p:sp>
      <p:graphicFrame>
        <p:nvGraphicFramePr>
          <p:cNvPr id="4" name="Table 3"/>
          <p:cNvGraphicFramePr>
            <a:graphicFrameLocks noGrp="1"/>
          </p:cNvGraphicFramePr>
          <p:nvPr>
            <p:extLst>
              <p:ext uri="{D42A27DB-BD31-4B8C-83A1-F6EECF244321}">
                <p14:modId xmlns:p14="http://schemas.microsoft.com/office/powerpoint/2010/main" val="4220832212"/>
              </p:ext>
            </p:extLst>
          </p:nvPr>
        </p:nvGraphicFramePr>
        <p:xfrm>
          <a:off x="4756661" y="5280814"/>
          <a:ext cx="5725160" cy="969329"/>
        </p:xfrm>
        <a:graphic>
          <a:graphicData uri="http://schemas.openxmlformats.org/drawingml/2006/table">
            <a:tbl>
              <a:tblPr firstRow="1" firstCol="1" bandRow="1">
                <a:tableStyleId>{5C22544A-7EE6-4342-B048-85BDC9FD1C3A}</a:tableStyleId>
              </a:tblPr>
              <a:tblGrid>
                <a:gridCol w="1527175"/>
                <a:gridCol w="4197985"/>
              </a:tblGrid>
              <a:tr h="0">
                <a:tc>
                  <a:txBody>
                    <a:bodyPr/>
                    <a:lstStyle/>
                    <a:p>
                      <a:pPr>
                        <a:lnSpc>
                          <a:spcPct val="106000"/>
                        </a:lnSpc>
                        <a:spcAft>
                          <a:spcPts val="0"/>
                        </a:spcAft>
                      </a:pPr>
                      <a:r>
                        <a:rPr lang="en-GB" sz="1200">
                          <a:effectLst/>
                        </a:rPr>
                        <a:t>Slip Resistance Rating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0"/>
                        </a:spcAft>
                      </a:pPr>
                      <a:r>
                        <a:rPr lang="en-GB" sz="1200">
                          <a:effectLst/>
                        </a:rPr>
                        <a:t>Explanation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6000"/>
                        </a:lnSpc>
                        <a:spcAft>
                          <a:spcPts val="0"/>
                        </a:spcAft>
                      </a:pPr>
                      <a:r>
                        <a:rPr lang="en-GB" sz="1200">
                          <a:effectLst/>
                        </a:rPr>
                        <a:t>SRA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0"/>
                        </a:spcAft>
                      </a:pPr>
                      <a:r>
                        <a:rPr lang="en-GB" sz="1200">
                          <a:effectLst/>
                        </a:rPr>
                        <a:t>Slip resistance on ceramic tile floor with dilute soap solution.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6000"/>
                        </a:lnSpc>
                        <a:spcAft>
                          <a:spcPts val="0"/>
                        </a:spcAft>
                      </a:pPr>
                      <a:r>
                        <a:rPr lang="en-GB" sz="1200">
                          <a:effectLst/>
                        </a:rPr>
                        <a:t>SRB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0"/>
                        </a:spcAft>
                      </a:pPr>
                      <a:r>
                        <a:rPr lang="en-GB" sz="1200">
                          <a:effectLst/>
                        </a:rPr>
                        <a:t>Slip resistance on steel floor with glycerol.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06000"/>
                        </a:lnSpc>
                        <a:spcAft>
                          <a:spcPts val="0"/>
                        </a:spcAft>
                      </a:pPr>
                      <a:r>
                        <a:rPr lang="en-GB" sz="1200">
                          <a:effectLst/>
                        </a:rPr>
                        <a:t>SRC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6000"/>
                        </a:lnSpc>
                        <a:spcAft>
                          <a:spcPts val="0"/>
                        </a:spcAft>
                      </a:pPr>
                      <a:r>
                        <a:rPr lang="en-GB" sz="1200" dirty="0">
                          <a:effectLst/>
                        </a:rPr>
                        <a:t>Slip resistance on ceramic tile floor with dilute soap solution and on steel floor with glycerol.</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929" y="5900716"/>
            <a:ext cx="2163077" cy="80862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9" y="5019268"/>
            <a:ext cx="2146601" cy="802468"/>
          </a:xfrm>
          <a:prstGeom prst="rect">
            <a:avLst/>
          </a:prstGeom>
        </p:spPr>
      </p:pic>
    </p:spTree>
    <p:extLst>
      <p:ext uri="{BB962C8B-B14F-4D97-AF65-F5344CB8AC3E}">
        <p14:creationId xmlns:p14="http://schemas.microsoft.com/office/powerpoint/2010/main" val="379628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78909" y="2735643"/>
            <a:ext cx="8280669" cy="1200329"/>
          </a:xfrm>
          <a:prstGeom prst="rect">
            <a:avLst/>
          </a:prstGeom>
          <a:noFill/>
          <a:ln cap="flat">
            <a:noFill/>
          </a:ln>
        </p:spPr>
        <p:txBody>
          <a:bodyPr vert="horz" wrap="square" lIns="91440" tIns="45720" rIns="91440" bIns="45720" anchor="t" anchorCtr="0" compatLnSpc="1">
            <a:spAutoFit/>
          </a:bodyPr>
          <a:lstStyle/>
          <a:p>
            <a:pPr algn="ctr"/>
            <a:r>
              <a:rPr lang="en-GB" dirty="0" smtClean="0"/>
              <a:t>This slideshow is a simple breakdown of the marking and testing that footwear is/can be tested to.</a:t>
            </a:r>
          </a:p>
          <a:p>
            <a:pPr algn="ctr"/>
            <a:endParaRPr lang="en-GB" dirty="0"/>
          </a:p>
          <a:p>
            <a:pPr algn="ctr"/>
            <a:r>
              <a:rPr lang="en-GB" dirty="0" smtClean="0"/>
              <a:t>More advanced explanations will be included on another presentation soon.</a:t>
            </a:r>
            <a:endParaRPr lang="en-GB" dirty="0"/>
          </a:p>
        </p:txBody>
      </p:sp>
      <p:sp>
        <p:nvSpPr>
          <p:cNvPr id="4" name="TextBox 3"/>
          <p:cNvSpPr txBox="1"/>
          <p:nvPr/>
        </p:nvSpPr>
        <p:spPr>
          <a:xfrm>
            <a:off x="3480370" y="685739"/>
            <a:ext cx="6479176" cy="523220"/>
          </a:xfrm>
          <a:prstGeom prst="rect">
            <a:avLst/>
          </a:prstGeom>
          <a:noFill/>
        </p:spPr>
        <p:txBody>
          <a:bodyPr wrap="square" rtlCol="0">
            <a:spAutoFit/>
          </a:bodyPr>
          <a:lstStyle/>
          <a:p>
            <a:r>
              <a:rPr lang="en-GB" sz="2800" b="1" dirty="0" smtClean="0"/>
              <a:t>EN ISO 20345 – Safety Footwear</a:t>
            </a:r>
            <a:endParaRPr lang="en-GB" sz="28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929" y="5900716"/>
            <a:ext cx="2163077" cy="808627"/>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9" y="5019268"/>
            <a:ext cx="2146601" cy="802468"/>
          </a:xfrm>
          <a:prstGeom prst="rect">
            <a:avLst/>
          </a:prstGeom>
        </p:spPr>
      </p:pic>
    </p:spTree>
    <p:extLst>
      <p:ext uri="{BB962C8B-B14F-4D97-AF65-F5344CB8AC3E}">
        <p14:creationId xmlns:p14="http://schemas.microsoft.com/office/powerpoint/2010/main" val="156400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81399" y="5760435"/>
            <a:ext cx="7155450" cy="6527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smtClean="0"/>
              <a:t>This presentation’s intellectual property and design where applicable belongs to:</a:t>
            </a:r>
            <a:br>
              <a:rPr lang="en-GB" sz="1600" smtClean="0"/>
            </a:br>
            <a:r>
              <a:rPr lang="en-GB" sz="1600" b="1" smtClean="0">
                <a:solidFill>
                  <a:schemeClr val="accent1"/>
                </a:solidFill>
              </a:rPr>
              <a:t>BEESWIFT Ltd, Delta Point, Greets Green Road, West Bromwich, B70 9PL. UK.</a:t>
            </a:r>
            <a:endParaRPr lang="en-GB" sz="1600" b="1" dirty="0">
              <a:solidFill>
                <a:schemeClr val="accent1"/>
              </a:solidFill>
            </a:endParaRPr>
          </a:p>
        </p:txBody>
      </p:sp>
      <p:sp>
        <p:nvSpPr>
          <p:cNvPr id="4" name="Title 1"/>
          <p:cNvSpPr txBox="1">
            <a:spLocks/>
          </p:cNvSpPr>
          <p:nvPr/>
        </p:nvSpPr>
        <p:spPr>
          <a:xfrm>
            <a:off x="4571413" y="2592987"/>
            <a:ext cx="5175422" cy="14600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smtClean="0"/>
              <a:t>For further information please visit </a:t>
            </a:r>
            <a:r>
              <a:rPr lang="en-GB" sz="2800" b="1" dirty="0" smtClean="0">
                <a:hlinkClick r:id="rId2"/>
              </a:rPr>
              <a:t>www.Beeswift.co.uk</a:t>
            </a:r>
            <a:endParaRPr lang="en-GB" sz="2800" b="1" dirty="0" smtClean="0"/>
          </a:p>
          <a:p>
            <a:pPr algn="ctr"/>
            <a:r>
              <a:rPr lang="en-GB" sz="2800" b="1" dirty="0" smtClean="0"/>
              <a:t>Or contact a sales representative at sales@Beeswift.com</a:t>
            </a:r>
            <a:endParaRPr lang="en-GB" sz="28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9" y="5900716"/>
            <a:ext cx="2163077" cy="80862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929" y="5019268"/>
            <a:ext cx="2146601" cy="802468"/>
          </a:xfrm>
          <a:prstGeom prst="rect">
            <a:avLst/>
          </a:prstGeom>
        </p:spPr>
      </p:pic>
    </p:spTree>
    <p:extLst>
      <p:ext uri="{BB962C8B-B14F-4D97-AF65-F5344CB8AC3E}">
        <p14:creationId xmlns:p14="http://schemas.microsoft.com/office/powerpoint/2010/main" val="1574243808"/>
      </p:ext>
    </p:extLst>
  </p:cSld>
  <p:clrMapOvr>
    <a:masterClrMapping/>
  </p:clrMapOvr>
</p:sld>
</file>

<file path=ppt/theme/theme1.xml><?xml version="1.0" encoding="utf-8"?>
<a:theme xmlns:a="http://schemas.openxmlformats.org/drawingml/2006/main" name="Beeswif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eswift" id="{E2F34FCA-977E-4CAA-BFDC-CB7EAA56FA46}" vid="{3CAA2755-1AF4-4FFB-8EC7-2F85730E7776}"/>
    </a:ext>
  </a:extLst>
</a:theme>
</file>

<file path=docProps/app.xml><?xml version="1.0" encoding="utf-8"?>
<Properties xmlns="http://schemas.openxmlformats.org/officeDocument/2006/extended-properties" xmlns:vt="http://schemas.openxmlformats.org/officeDocument/2006/docPropsVTypes">
  <Template>Beeswift</Template>
  <TotalTime>193</TotalTime>
  <Words>449</Words>
  <Application>Microsoft Office PowerPoint</Application>
  <PresentationFormat>Widescreen</PresentationFormat>
  <Paragraphs>65</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Myriad Pro</vt:lpstr>
      <vt:lpstr>Times New Roman</vt:lpstr>
      <vt:lpstr>Beeswift</vt:lpstr>
      <vt:lpstr>PowerPoint Presentation</vt:lpstr>
      <vt:lpstr>PowerPoint Presentation</vt:lpstr>
      <vt:lpstr>PowerPoint Presentation</vt:lpstr>
      <vt:lpstr>PowerPoint Presentation</vt:lpstr>
      <vt:lpstr>PowerPoint Presentation</vt:lpstr>
      <vt:lpstr>PowerPoint Presentation</vt:lpstr>
    </vt:vector>
  </TitlesOfParts>
  <Company>Beeswift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Presentation</dc:title>
  <dc:subject>Footwear Presentation</dc:subject>
  <dc:creator>Andrew Dent</dc:creator>
  <cp:lastModifiedBy>Andrew Dent</cp:lastModifiedBy>
  <cp:revision>21</cp:revision>
  <dcterms:created xsi:type="dcterms:W3CDTF">2017-12-11T11:42:04Z</dcterms:created>
  <dcterms:modified xsi:type="dcterms:W3CDTF">2018-02-22T14:46:46Z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